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73" r:id="rId5"/>
    <p:sldId id="912" r:id="rId6"/>
    <p:sldId id="866" r:id="rId7"/>
    <p:sldId id="867" r:id="rId8"/>
    <p:sldId id="1143" r:id="rId9"/>
    <p:sldId id="1087" r:id="rId10"/>
    <p:sldId id="1090" r:id="rId11"/>
    <p:sldId id="1091" r:id="rId12"/>
    <p:sldId id="1092" r:id="rId13"/>
    <p:sldId id="1093" r:id="rId14"/>
    <p:sldId id="1094" r:id="rId15"/>
    <p:sldId id="1095" r:id="rId16"/>
    <p:sldId id="1096" r:id="rId17"/>
    <p:sldId id="868" r:id="rId18"/>
    <p:sldId id="869" r:id="rId19"/>
    <p:sldId id="870" r:id="rId20"/>
    <p:sldId id="871" r:id="rId21"/>
    <p:sldId id="872" r:id="rId22"/>
    <p:sldId id="875" r:id="rId23"/>
    <p:sldId id="876" r:id="rId24"/>
    <p:sldId id="878" r:id="rId25"/>
    <p:sldId id="1030" r:id="rId26"/>
    <p:sldId id="257" r:id="rId27"/>
    <p:sldId id="258" r:id="rId28"/>
    <p:sldId id="259" r:id="rId29"/>
    <p:sldId id="260" r:id="rId30"/>
    <p:sldId id="261" r:id="rId31"/>
    <p:sldId id="299" r:id="rId32"/>
    <p:sldId id="1098" r:id="rId33"/>
    <p:sldId id="1099" r:id="rId34"/>
    <p:sldId id="1100" r:id="rId35"/>
    <p:sldId id="1101" r:id="rId36"/>
    <p:sldId id="268" r:id="rId37"/>
    <p:sldId id="269" r:id="rId38"/>
    <p:sldId id="270" r:id="rId39"/>
    <p:sldId id="1199" r:id="rId40"/>
    <p:sldId id="300" r:id="rId41"/>
    <p:sldId id="280" r:id="rId42"/>
    <p:sldId id="281" r:id="rId43"/>
    <p:sldId id="282" r:id="rId44"/>
    <p:sldId id="283" r:id="rId45"/>
    <p:sldId id="284" r:id="rId46"/>
    <p:sldId id="287" r:id="rId47"/>
  </p:sldIdLst>
  <p:sldSz cx="12192000" cy="6858000"/>
  <p:notesSz cx="10234295" cy="7103745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000FF"/>
    <a:srgbClr val="850A09"/>
    <a:srgbClr val="326E4C"/>
    <a:srgbClr val="FD8008"/>
    <a:srgbClr val="0F80FF"/>
    <a:srgbClr val="FFFFC0"/>
    <a:srgbClr val="21FF80"/>
    <a:srgbClr val="21FF06"/>
    <a:srgbClr val="FDC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zh-CN" altLang="en-US"/>
              <a:t>注册案例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单元测试概念，分片测试（</a:t>
            </a:r>
            <a:r>
              <a:rPr lang="en-US" altLang="zh-CN"/>
              <a:t>web</a:t>
            </a:r>
            <a:r>
              <a:rPr lang="zh-CN" altLang="en-US"/>
              <a:t>分片，存储库分片。。。单元</a:t>
            </a:r>
            <a:r>
              <a:rPr lang="zh-CN" altLang="en-US"/>
              <a:t>测试），集成</a:t>
            </a:r>
            <a:r>
              <a:rPr lang="zh-CN" altLang="en-US"/>
              <a:t>测试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Junit5+Mock</a:t>
            </a:r>
            <a:r>
              <a:rPr lang="zh-CN" altLang="en-US"/>
              <a:t>单元测试</a:t>
            </a:r>
            <a:r>
              <a:rPr lang="en-US" altLang="zh-CN"/>
              <a:t> -- </a:t>
            </a:r>
            <a:r>
              <a:rPr lang="zh-CN" altLang="en-US"/>
              <a:t>测业务层</a:t>
            </a:r>
            <a:r>
              <a:rPr lang="en-US" altLang="zh-CN"/>
              <a:t>  --</a:t>
            </a:r>
            <a:r>
              <a:rPr lang="zh-CN" altLang="en-US"/>
              <a:t>单元测试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Spring</a:t>
            </a:r>
            <a:r>
              <a:rPr lang="zh-CN" altLang="en-US"/>
              <a:t>集成测试</a:t>
            </a:r>
            <a:r>
              <a:rPr lang="en-US" altLang="zh-CN"/>
              <a:t>  -- </a:t>
            </a:r>
            <a:r>
              <a:rPr lang="zh-CN" altLang="en-US"/>
              <a:t>多层一起测试</a:t>
            </a:r>
            <a:r>
              <a:rPr lang="en-US" altLang="zh-CN"/>
              <a:t>   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SpringBoot</a:t>
            </a:r>
            <a:r>
              <a:rPr lang="zh-CN" altLang="en-US"/>
              <a:t>集成测试</a:t>
            </a:r>
            <a:r>
              <a:rPr lang="en-US" altLang="zh-CN"/>
              <a:t> -- </a:t>
            </a:r>
            <a:r>
              <a:rPr lang="zh-CN" altLang="en-US"/>
              <a:t>业务</a:t>
            </a:r>
            <a:r>
              <a:rPr lang="en-US" altLang="zh-CN"/>
              <a:t>+</a:t>
            </a:r>
            <a:r>
              <a:rPr lang="zh-CN" altLang="en-US"/>
              <a:t>持久层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SpringMVC</a:t>
            </a:r>
            <a:r>
              <a:rPr lang="zh-CN" altLang="en-US"/>
              <a:t>的三种测试</a:t>
            </a:r>
            <a:r>
              <a:rPr lang="zh-CN" altLang="en-US"/>
              <a:t>方式：</a:t>
            </a:r>
            <a:endParaRPr lang="zh-CN" altLang="en-US"/>
          </a:p>
          <a:p>
            <a:r>
              <a:rPr lang="en-US" altLang="zh-CN"/>
              <a:t>	RestTemplate</a:t>
            </a:r>
            <a:r>
              <a:rPr lang="zh-CN" altLang="en-US"/>
              <a:t>，</a:t>
            </a:r>
            <a:r>
              <a:rPr lang="en-US" altLang="zh-CN"/>
              <a:t>---</a:t>
            </a:r>
            <a:r>
              <a:rPr lang="zh-CN" altLang="en-US"/>
              <a:t>启动</a:t>
            </a:r>
            <a:r>
              <a:rPr lang="en-US" altLang="zh-CN"/>
              <a:t>web</a:t>
            </a:r>
            <a:r>
              <a:rPr lang="zh-CN" altLang="en-US"/>
              <a:t>容器，进行三层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en-US" altLang="zh-CN"/>
              <a:t>	MockMVC  -- </a:t>
            </a:r>
            <a:r>
              <a:rPr lang="zh-CN" altLang="en-US"/>
              <a:t>不启动</a:t>
            </a:r>
            <a:r>
              <a:rPr lang="en-US" altLang="zh-CN"/>
              <a:t>web</a:t>
            </a:r>
            <a:r>
              <a:rPr lang="zh-CN" altLang="en-US"/>
              <a:t>容器，使用上下文对象，进行三层测试，</a:t>
            </a:r>
            <a:r>
              <a:rPr lang="en-US" altLang="zh-CN"/>
              <a:t>mockmvc</a:t>
            </a:r>
            <a:r>
              <a:rPr lang="zh-CN" altLang="en-US"/>
              <a:t>模拟发起请求</a:t>
            </a:r>
            <a:endParaRPr lang="en-US" altLang="zh-CN"/>
          </a:p>
          <a:p>
            <a:r>
              <a:rPr lang="en-US" altLang="zh-CN"/>
              <a:t>	WebMvcTest - </a:t>
            </a:r>
            <a:r>
              <a:rPr lang="zh-CN" altLang="en-US"/>
              <a:t>分片</a:t>
            </a:r>
            <a:r>
              <a:rPr lang="en-US" altLang="zh-CN"/>
              <a:t>   --- </a:t>
            </a:r>
            <a:r>
              <a:rPr lang="zh-CN" altLang="en-US"/>
              <a:t>分片测试，上下文只初始化指定得控制器依赖，模拟其他</a:t>
            </a:r>
            <a:r>
              <a:rPr lang="en-US" altLang="zh-CN"/>
              <a:t>bean</a:t>
            </a:r>
            <a:r>
              <a:rPr lang="zh-CN" altLang="en-US"/>
              <a:t>，单独测试</a:t>
            </a:r>
            <a:r>
              <a:rPr lang="zh-CN" altLang="en-US"/>
              <a:t>控制器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自动化测试</a:t>
            </a:r>
            <a:r>
              <a:rPr lang="en-US" altLang="zh-CN"/>
              <a:t> - </a:t>
            </a:r>
            <a:r>
              <a:rPr lang="zh-CN" altLang="en-US"/>
              <a:t>断言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1047115" y="0"/>
            <a:ext cx="11144885" cy="685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 userDrawn="1"/>
        </p:nvSpPr>
        <p:spPr>
          <a:xfrm>
            <a:off x="0" y="-23495"/>
            <a:ext cx="12192000" cy="688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750" y="937895"/>
            <a:ext cx="10631805" cy="2387600"/>
          </a:xfrm>
        </p:spPr>
        <p:txBody>
          <a:bodyPr anchor="b" anchorCtr="0"/>
          <a:lstStyle>
            <a:lvl1pPr algn="l">
              <a:defRPr sz="72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047115" y="3553460"/>
            <a:ext cx="2115820" cy="72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3"/>
          <p:cNvSpPr/>
          <p:nvPr userDrawn="1"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矩形 9"/>
          <p:cNvSpPr/>
          <p:nvPr userDrawn="1"/>
        </p:nvSpPr>
        <p:spPr>
          <a:xfrm>
            <a:off x="6782435" y="1450340"/>
            <a:ext cx="4906010" cy="338201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4260" y="1449705"/>
            <a:ext cx="4375785" cy="3381375"/>
          </a:xfrm>
        </p:spPr>
        <p:txBody>
          <a:bodyPr anchor="ctr" anchorCtr="0"/>
          <a:lstStyle>
            <a:lvl1pPr algn="just">
              <a:defRPr sz="48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837565" y="137223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835" y="483171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6992620" y="1450340"/>
            <a:ext cx="4471035" cy="338201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  <a:latin typeface="思源黑体" panose="020B0400000000000000" charset="-122"/>
                <a:ea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3"/>
          <p:cNvSpPr/>
          <p:nvPr userDrawn="1"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矩形 9"/>
          <p:cNvSpPr/>
          <p:nvPr userDrawn="1"/>
        </p:nvSpPr>
        <p:spPr>
          <a:xfrm>
            <a:off x="6782435" y="1450340"/>
            <a:ext cx="4906010" cy="338201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4260" y="1449705"/>
            <a:ext cx="4375785" cy="3381375"/>
          </a:xfrm>
        </p:spPr>
        <p:txBody>
          <a:bodyPr anchor="ctr" anchorCtr="0"/>
          <a:lstStyle>
            <a:lvl1pPr algn="just">
              <a:defRPr sz="48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837565" y="137223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835" y="4831715"/>
            <a:ext cx="4860000" cy="7620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6992620" y="1450340"/>
            <a:ext cx="4471035" cy="338201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k object 17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k object 18"/>
          <p:cNvSpPr/>
          <p:nvPr/>
        </p:nvSpPr>
        <p:spPr>
          <a:xfrm>
            <a:off x="556091" y="6523481"/>
            <a:ext cx="0" cy="145627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8735"/>
                </a:lnTo>
              </a:path>
            </a:pathLst>
          </a:custGeom>
          <a:ln w="22614">
            <a:solidFill>
              <a:srgbClr val="0087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k object 19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k object 20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k object 21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k object 22"/>
          <p:cNvSpPr/>
          <p:nvPr/>
        </p:nvSpPr>
        <p:spPr>
          <a:xfrm>
            <a:off x="1175544" y="6472767"/>
            <a:ext cx="0" cy="196427"/>
          </a:xfrm>
          <a:custGeom>
            <a:avLst/>
            <a:gdLst/>
            <a:ahLst/>
            <a:cxnLst/>
            <a:rect l="l" t="t" r="r" b="b"/>
            <a:pathLst>
              <a:path h="147320">
                <a:moveTo>
                  <a:pt x="0" y="0"/>
                </a:moveTo>
                <a:lnTo>
                  <a:pt x="0" y="146772"/>
                </a:lnTo>
              </a:path>
            </a:pathLst>
          </a:custGeom>
          <a:ln w="22614">
            <a:solidFill>
              <a:srgbClr val="0087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k object 23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k object 24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k object 25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k object 26"/>
          <p:cNvSpPr/>
          <p:nvPr/>
        </p:nvSpPr>
        <p:spPr>
          <a:xfrm>
            <a:off x="1049695" y="1"/>
            <a:ext cx="1114230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k object 27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k object 28"/>
          <p:cNvSpPr/>
          <p:nvPr/>
        </p:nvSpPr>
        <p:spPr>
          <a:xfrm>
            <a:off x="844550" y="4146548"/>
            <a:ext cx="984673" cy="0"/>
          </a:xfrm>
          <a:custGeom>
            <a:avLst/>
            <a:gdLst/>
            <a:ahLst/>
            <a:cxnLst/>
            <a:rect l="l" t="t" r="r" b="b"/>
            <a:pathLst>
              <a:path w="738505">
                <a:moveTo>
                  <a:pt x="0" y="0"/>
                </a:moveTo>
                <a:lnTo>
                  <a:pt x="738186" y="0"/>
                </a:lnTo>
              </a:path>
            </a:pathLst>
          </a:custGeom>
          <a:ln w="38099">
            <a:solidFill>
              <a:srgbClr val="F6DC5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1566" y="2484610"/>
            <a:ext cx="10828868" cy="5129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思源黑体 CN Bold" panose="020B0200000000000000" pitchFamily="3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1567" y="4339251"/>
            <a:ext cx="10828867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思源黑体 CN Normal" panose="020B0200000000000000" pitchFamily="34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5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lang="en-US" altLang="zh-CN" spc="113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lang="en-US" altLang="zh-CN"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k object 17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k object 18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k object 19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k object 20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k object 21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k object 22"/>
          <p:cNvSpPr/>
          <p:nvPr/>
        </p:nvSpPr>
        <p:spPr>
          <a:xfrm>
            <a:off x="0" y="0"/>
            <a:ext cx="4087707" cy="6858000"/>
          </a:xfrm>
          <a:custGeom>
            <a:avLst/>
            <a:gdLst/>
            <a:ahLst/>
            <a:cxnLst/>
            <a:rect l="l" t="t" r="r" b="b"/>
            <a:pathLst>
              <a:path w="3065780" h="5143500">
                <a:moveTo>
                  <a:pt x="0" y="0"/>
                </a:moveTo>
                <a:lnTo>
                  <a:pt x="3065461" y="0"/>
                </a:lnTo>
                <a:lnTo>
                  <a:pt x="3065461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k object 23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k object 24"/>
          <p:cNvSpPr/>
          <p:nvPr/>
        </p:nvSpPr>
        <p:spPr>
          <a:xfrm>
            <a:off x="556091" y="6523481"/>
            <a:ext cx="0" cy="145627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8735"/>
                </a:lnTo>
              </a:path>
            </a:pathLst>
          </a:custGeom>
          <a:ln w="226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k object 25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k object 26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k object 27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k object 28"/>
          <p:cNvSpPr/>
          <p:nvPr/>
        </p:nvSpPr>
        <p:spPr>
          <a:xfrm>
            <a:off x="1175544" y="6472767"/>
            <a:ext cx="0" cy="196427"/>
          </a:xfrm>
          <a:custGeom>
            <a:avLst/>
            <a:gdLst/>
            <a:ahLst/>
            <a:cxnLst/>
            <a:rect l="l" t="t" r="r" b="b"/>
            <a:pathLst>
              <a:path h="147320">
                <a:moveTo>
                  <a:pt x="0" y="0"/>
                </a:moveTo>
                <a:lnTo>
                  <a:pt x="0" y="146772"/>
                </a:lnTo>
              </a:path>
            </a:pathLst>
          </a:custGeom>
          <a:ln w="226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bk object 29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bk object 30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bk object 31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bk object 32"/>
          <p:cNvSpPr/>
          <p:nvPr/>
        </p:nvSpPr>
        <p:spPr>
          <a:xfrm>
            <a:off x="393700" y="2842681"/>
            <a:ext cx="701040" cy="0"/>
          </a:xfrm>
          <a:custGeom>
            <a:avLst/>
            <a:gdLst/>
            <a:ahLst/>
            <a:cxnLst/>
            <a:rect l="l" t="t" r="r" b="b"/>
            <a:pathLst>
              <a:path w="525780">
                <a:moveTo>
                  <a:pt x="52546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253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5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lang="en-US" altLang="zh-CN" spc="113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lang="en-US" altLang="zh-CN"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496062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450" y="1445895"/>
            <a:ext cx="4109720" cy="1379220"/>
          </a:xfrm>
        </p:spPr>
        <p:txBody>
          <a:bodyPr anchor="b" anchorCtr="0"/>
          <a:lstStyle>
            <a:lvl1pPr>
              <a:defRPr sz="4800" b="1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16560" y="2971800"/>
            <a:ext cx="1466215" cy="9017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400675" y="904875"/>
            <a:ext cx="6436995" cy="5229225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303655"/>
            <a:ext cx="10515600" cy="472249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0290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604393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67995" y="1454785"/>
            <a:ext cx="5664200" cy="4902200"/>
          </a:xfrm>
        </p:spPr>
        <p:txBody>
          <a:bodyPr/>
          <a:lstStyle>
            <a:lvl1pPr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50000"/>
              </a:lnSpc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058545"/>
            <a:ext cx="6480000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995" y="939800"/>
            <a:ext cx="10515600" cy="64579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2400" b="1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9144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828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995" y="360045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67995" y="151447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3" hasCustomPrompt="1"/>
          </p:nvPr>
        </p:nvSpPr>
        <p:spPr>
          <a:xfrm>
            <a:off x="838200" y="1797685"/>
            <a:ext cx="10515600" cy="422846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 b="1">
                <a:latin typeface="思源黑体" panose="020B0400000000000000" charset="-122"/>
                <a:ea typeface="思源黑体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7995" y="1058545"/>
            <a:ext cx="10885805" cy="72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3" hasCustomPrompt="1"/>
          </p:nvPr>
        </p:nvSpPr>
        <p:spPr>
          <a:xfrm>
            <a:off x="466725" y="1391920"/>
            <a:ext cx="5165725" cy="422846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4" hasCustomPrompt="1"/>
          </p:nvPr>
        </p:nvSpPr>
        <p:spPr>
          <a:xfrm>
            <a:off x="6188075" y="1391920"/>
            <a:ext cx="5165725" cy="4228465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360" y="351790"/>
            <a:ext cx="10515600" cy="770255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400000000000000" charset="-122"/>
          <a:ea typeface="思源黑体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docs.spring.io/spring/docs/current/spring-framework-reference/testing.html#testcontext-framework" TargetMode="External"/><Relationship Id="rId3" Type="http://schemas.openxmlformats.org/officeDocument/2006/relationships/hyperlink" Target="https://docs.spring.io/spring-framework/docs/current/reference/html/core.html#aop-api-pointcuts" TargetMode="External"/><Relationship Id="rId2" Type="http://schemas.openxmlformats.org/officeDocument/2006/relationships/hyperlink" Target="https://docs.spring.io/spring/docs/current/spring-framework-reference/testing.html#integration-testing" TargetMode="Externa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://docs.spring.io/spring/docs/current/spring-framework-reference/htmlsingle/#spring-mvc-test-framework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测试</a:t>
            </a:r>
            <a:r>
              <a:rPr lang="en-US" altLang="zh-CN"/>
              <a:t>Spring</a:t>
            </a:r>
            <a:r>
              <a:rPr lang="zh-CN" altLang="en-US"/>
              <a:t>应用程序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7750" y="3786505"/>
            <a:ext cx="11143615" cy="163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24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/>
              <a:t> </a:t>
            </a:r>
            <a:r>
              <a:rPr lang="zh-CN" altLang="en-US"/>
              <a:t>使用模拟库来生成一个</a:t>
            </a:r>
            <a:r>
              <a:rPr lang="en-US" altLang="zh-CN"/>
              <a:t>Mock</a:t>
            </a:r>
            <a:r>
              <a:rPr lang="zh-CN" altLang="en-US"/>
              <a:t>对象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 即时实现依赖接口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 记录</a:t>
            </a:r>
            <a:r>
              <a:rPr lang="en-US" altLang="zh-CN"/>
              <a:t>Mock</a:t>
            </a:r>
            <a:r>
              <a:rPr lang="zh-CN" altLang="en-US"/>
              <a:t>，预期如何将其应用于一个场景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 哪些方法会被调用</a:t>
            </a:r>
            <a:endParaRPr lang="zh-C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 返回哪些值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 练习场景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 核实是否符合</a:t>
            </a:r>
            <a:r>
              <a:rPr lang="en-US" altLang="zh-CN"/>
              <a:t>Mock</a:t>
            </a:r>
            <a:r>
              <a:rPr lang="zh-CN" altLang="en-US"/>
              <a:t>预期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Mock</a:t>
            </a:r>
            <a:r>
              <a:rPr lang="zh-CN" altLang="en-US"/>
              <a:t>进行测试的步骤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07378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设置</a:t>
            </a:r>
            <a:endParaRPr lang="zh-CN" altLang="en-US"/>
          </a:p>
          <a:p>
            <a:pPr lvl="1"/>
            <a:r>
              <a:rPr lang="zh-CN" altLang="en-US"/>
              <a:t> 当启动时创建一个</a:t>
            </a:r>
            <a:r>
              <a:rPr lang="en-US" altLang="zh-CN"/>
              <a:t>Mock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示例：使用一个</a:t>
            </a:r>
            <a:r>
              <a:rPr lang="en-US" altLang="zh-CN"/>
              <a:t>Mock - 1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294130" y="2378075"/>
            <a:ext cx="9000000" cy="360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import  static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org.easymock.classextensions.EasyMock.*;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public  class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AuthenticatorImplTests  {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        private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AccountRepository  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  <a:sym typeface="+mn-ea"/>
              </a:rPr>
              <a:t>                                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=  createMock(AccountRepository.</a:t>
            </a:r>
            <a:r>
              <a:rPr lang="en-US" altLang="zh-CN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class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private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AuthenticatorImpl  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  <a:sym typeface="+mn-ea"/>
              </a:rPr>
              <a:t>                                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=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AuthenticatorImpl(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下页</a:t>
            </a: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PPT</a:t>
            </a:r>
            <a:r>
              <a:rPr lang="zh-CN" altLang="en-US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继续</a:t>
            </a:r>
            <a:endParaRPr lang="zh-CN" altLang="en-US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484235" y="2901315"/>
            <a:ext cx="1440000" cy="432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静态导入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7" name="直接箭头连接符 6"/>
          <p:cNvCxnSpPr>
            <a:stCxn id="5" idx="1"/>
          </p:cNvCxnSpPr>
          <p:nvPr/>
        </p:nvCxnSpPr>
        <p:spPr>
          <a:xfrm flipH="1" flipV="1">
            <a:off x="7447280" y="2847975"/>
            <a:ext cx="1036955" cy="26924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8298180" y="4003675"/>
            <a:ext cx="2340000" cy="90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创建一个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AccountRepository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接口的实现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 flipV="1">
            <a:off x="7261225" y="4184650"/>
            <a:ext cx="1036955" cy="26924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8823325" y="528955"/>
            <a:ext cx="2160000" cy="432000"/>
          </a:xfrm>
          <a:prstGeom prst="roundRect">
            <a:avLst>
              <a:gd name="adj" fmla="val 11869"/>
            </a:avLst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EasyMock</a:t>
            </a:r>
            <a:endParaRPr lang="en-US" altLang="zh-CN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示例：使用一个</a:t>
            </a:r>
            <a:r>
              <a:rPr lang="en-US" altLang="zh-CN">
                <a:sym typeface="+mn-ea"/>
              </a:rPr>
              <a:t>Mock - 2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823325" y="528955"/>
            <a:ext cx="2160000" cy="432000"/>
          </a:xfrm>
          <a:prstGeom prst="roundRect">
            <a:avLst>
              <a:gd name="adj" fmla="val 11869"/>
            </a:avLst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EasyMock</a:t>
            </a:r>
            <a:endParaRPr lang="en-US" altLang="zh-CN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360" y="1370330"/>
            <a:ext cx="7200000" cy="50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</a:t>
            </a: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… </a:t>
            </a:r>
            <a:r>
              <a:rPr lang="zh-CN" altLang="en-US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从上页</a:t>
            </a: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PPT</a:t>
            </a:r>
            <a:r>
              <a:rPr lang="zh-CN" altLang="en-US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继续</a:t>
            </a:r>
            <a:endParaRPr lang="en-US" altLang="zh-CN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@Test</a:t>
            </a:r>
            <a:r>
              <a:rPr lang="en-US" altLang="zh-CN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endParaRPr lang="en-US" altLang="zh-CN">
              <a:solidFill>
                <a:srgbClr val="326E4C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public  void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validUserWithCorrectPassword() {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 Regular" panose="020B0400000000000000" charset="-122"/>
              </a:rPr>
              <a:t>expect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.getAccount(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lisa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        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.andReturn(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lisa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 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secret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 Regular" panose="020B0400000000000000" charset="-122"/>
              </a:rPr>
              <a:t>replay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assertTrue(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                        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.authenticate(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lisa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,  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secret</a:t>
            </a:r>
            <a:r>
              <a:rPr lang="zh-CN" altLang="en-US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i="1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 Regular" panose="020B0400000000000000" charset="-122"/>
              </a:rPr>
              <a:t>verify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(</a:t>
            </a:r>
            <a:r>
              <a:rPr lang="en-US" altLang="zh-CN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74990" y="3528695"/>
            <a:ext cx="2520000" cy="43180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录制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 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回放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394835" y="3743960"/>
            <a:ext cx="3780000" cy="190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8174990" y="4220845"/>
            <a:ext cx="2520000" cy="431800"/>
          </a:xfrm>
          <a:prstGeom prst="roundRect">
            <a:avLst>
              <a:gd name="adj" fmla="val 11869"/>
            </a:avLst>
          </a:prstGeom>
          <a:solidFill>
            <a:srgbClr val="FDC0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回放模式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-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执行测试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174990" y="5287010"/>
            <a:ext cx="2520000" cy="431800"/>
          </a:xfrm>
          <a:prstGeom prst="roundRect">
            <a:avLst>
              <a:gd name="adj" fmla="val 11869"/>
            </a:avLst>
          </a:prstGeom>
          <a:solidFill>
            <a:srgbClr val="0070C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验证</a:t>
            </a:r>
            <a:endParaRPr lang="zh-CN" altLang="en-US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4394835" y="5502910"/>
            <a:ext cx="3780000" cy="190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394835" y="4435475"/>
            <a:ext cx="3780000" cy="190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174990" y="2621915"/>
            <a:ext cx="2520000" cy="431800"/>
          </a:xfrm>
          <a:prstGeom prst="roundRect">
            <a:avLst>
              <a:gd name="adj" fmla="val 11869"/>
            </a:avLst>
          </a:prstGeom>
          <a:solidFill>
            <a:srgbClr val="0070C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录制</a:t>
            </a:r>
            <a:endParaRPr lang="zh-CN" altLang="en-US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7814945" y="2580005"/>
            <a:ext cx="212090" cy="516255"/>
          </a:xfrm>
          <a:prstGeom prst="rightBrace">
            <a:avLst>
              <a:gd name="adj1" fmla="val 8333"/>
              <a:gd name="adj2" fmla="val 500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361680" y="305117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400" i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预期什么行为？</a:t>
            </a:r>
            <a:endParaRPr lang="zh-CN" sz="1400" i="1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61680" y="4651375"/>
            <a:ext cx="1691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Mock</a:t>
            </a:r>
            <a:r>
              <a:rPr lang="zh-CN" altLang="en-US" sz="1400" i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已经完全可用</a:t>
            </a:r>
            <a:endParaRPr lang="zh-CN" altLang="en-US" sz="1400" i="1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61680" y="5719445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i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没有省略预计的方法的调用</a:t>
            </a:r>
            <a:endParaRPr lang="zh-CN" altLang="en-US" sz="1400" i="1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同样的示例，使用</a:t>
            </a:r>
            <a:r>
              <a:rPr lang="en-US" altLang="zh-CN"/>
              <a:t>Mockito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225550" y="1273810"/>
            <a:ext cx="8999855" cy="50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import  static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org.mockito.Mockito.*;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public  class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AuthenticatorImplTests {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private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  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=  mock(AccountRepository.class);                                   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创建一个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对象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private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AuthenticatorImpl 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=  </a:t>
            </a: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AuthenticatorImpl(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         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对象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@Test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public  void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validUserWithCorrectPassword() {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when(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.getAccount(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"lisa"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             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训练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        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.thenReturn(</a:t>
            </a:r>
            <a:r>
              <a:rPr lang="en-US" altLang="zh-CN" sz="16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new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"lisa"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 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"secret"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));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assertTrue(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authenticator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.authenticate(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"lisa"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,  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"secret"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));	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执行测试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verify(</a:t>
            </a:r>
            <a:r>
              <a:rPr lang="en-US" altLang="zh-CN" sz="16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accountRepository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);               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 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验证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getAccount()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已经在</a:t>
            </a:r>
            <a:r>
              <a:rPr lang="en-US" altLang="zh-CN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</a:t>
            </a:r>
            <a:r>
              <a:rPr lang="zh-CN" altLang="en-US" sz="1600">
                <a:solidFill>
                  <a:srgbClr val="326E4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上调用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        </a:t>
            </a: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5095" marR="5080" indent="-113030">
              <a:lnSpc>
                <a:spcPct val="121000"/>
              </a:lnSpc>
              <a:spcBef>
                <a:spcPts val="100"/>
              </a:spcBef>
            </a:pPr>
            <a:r>
              <a:rPr lang="en-US" altLang="zh-CN" sz="16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lang="en-US" altLang="zh-CN" sz="16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23325" y="528955"/>
            <a:ext cx="2160000" cy="432000"/>
          </a:xfrm>
          <a:prstGeom prst="roundRect">
            <a:avLst>
              <a:gd name="adj" fmla="val 11869"/>
            </a:avLst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Mockito</a:t>
            </a:r>
            <a:endParaRPr lang="en-US" altLang="zh-CN" sz="2000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23325" y="1465580"/>
            <a:ext cx="2160000" cy="72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使用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Mockito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没有回放的步骤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</a:t>
            </a:r>
            <a:r>
              <a:rPr lang="zh-CN" altLang="en-US"/>
              <a:t>几个可供选择的模拟库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Mockito</a:t>
            </a:r>
            <a:r>
              <a:rPr lang="zh-CN" altLang="en-US"/>
              <a:t>，</a:t>
            </a:r>
            <a:r>
              <a:rPr lang="en-US" altLang="zh-CN"/>
              <a:t>JMock</a:t>
            </a:r>
            <a:r>
              <a:rPr lang="zh-CN" altLang="en-US"/>
              <a:t>，</a:t>
            </a:r>
            <a:r>
              <a:rPr lang="en-US" altLang="zh-CN"/>
              <a:t>EasyMock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优点</a:t>
            </a:r>
            <a:endParaRPr lang="zh-CN" altLang="en-US"/>
          </a:p>
          <a:p>
            <a:pPr lvl="1"/>
            <a:r>
              <a:rPr lang="zh-CN" altLang="en-US"/>
              <a:t> 无附加类来维护</a:t>
            </a:r>
            <a:endParaRPr lang="zh-CN" altLang="en-US"/>
          </a:p>
          <a:p>
            <a:pPr lvl="1"/>
            <a:r>
              <a:rPr lang="zh-CN" altLang="en-US"/>
              <a:t> 你只需要设置所测试的场景所需的东西</a:t>
            </a:r>
            <a:endParaRPr lang="zh-CN" altLang="en-US"/>
          </a:p>
          <a:p>
            <a:pPr lvl="1"/>
            <a:r>
              <a:rPr lang="zh-CN" altLang="en-US"/>
              <a:t> 测试行为及状态</a:t>
            </a:r>
            <a:endParaRPr lang="zh-CN" altLang="en-US"/>
          </a:p>
          <a:p>
            <a:r>
              <a:rPr lang="zh-CN" altLang="en-US"/>
              <a:t> 缺点</a:t>
            </a:r>
            <a:endParaRPr lang="zh-CN" altLang="en-US"/>
          </a:p>
          <a:p>
            <a:pPr lvl="1"/>
            <a:r>
              <a:rPr lang="zh-CN" altLang="en-US"/>
              <a:t> 一开始有点难理解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Mock</a:t>
            </a:r>
            <a:r>
              <a:rPr lang="zh-CN" altLang="en-US"/>
              <a:t>考虑事项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466725" y="1391920"/>
            <a:ext cx="5165725" cy="5905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生产模式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4"/>
          </p:nvPr>
        </p:nvSpPr>
        <p:spPr>
          <a:xfrm>
            <a:off x="6188075" y="1391920"/>
            <a:ext cx="5165725" cy="5905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整合测试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集成测试示例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44905" y="2403475"/>
            <a:ext cx="3096000" cy="432000"/>
          </a:xfrm>
          <a:prstGeom prst="roundRect">
            <a:avLst/>
          </a:prstGeom>
          <a:solidFill>
            <a:srgbClr val="00B05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</a:rPr>
              <a:t>应用程序</a:t>
            </a:r>
            <a:endParaRPr lang="zh-CN" altLang="en-US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44905" y="3442970"/>
            <a:ext cx="3096000" cy="432000"/>
          </a:xfrm>
          <a:prstGeom prst="roundRect">
            <a:avLst/>
          </a:prstGeom>
          <a:solidFill>
            <a:srgbClr val="00B05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TrasferServiceImpl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44905" y="4482465"/>
            <a:ext cx="3096000" cy="432000"/>
          </a:xfrm>
          <a:prstGeom prst="roundRect">
            <a:avLst/>
          </a:prstGeom>
          <a:solidFill>
            <a:srgbClr val="00B05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JpaAccountRepository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1960" y="5211445"/>
            <a:ext cx="1962150" cy="709930"/>
            <a:chOff x="2696" y="8501"/>
            <a:chExt cx="3090" cy="1118"/>
          </a:xfrm>
        </p:grpSpPr>
        <p:sp>
          <p:nvSpPr>
            <p:cNvPr id="9" name="圆柱形 8"/>
            <p:cNvSpPr/>
            <p:nvPr/>
          </p:nvSpPr>
          <p:spPr>
            <a:xfrm>
              <a:off x="2696" y="8501"/>
              <a:ext cx="3090" cy="1118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28" y="8875"/>
              <a:ext cx="162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生产</a:t>
              </a:r>
              <a:r>
                <a:rPr lang="en-US" altLang="zh-CN" sz="200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DB</a:t>
              </a:r>
              <a:endParaRPr lang="en-US" altLang="zh-CN" sz="200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cxnSp>
        <p:nvCxnSpPr>
          <p:cNvPr id="12" name="直接箭头连接符 11"/>
          <p:cNvCxnSpPr>
            <a:stCxn id="6" idx="2"/>
            <a:endCxn id="7" idx="0"/>
          </p:cNvCxnSpPr>
          <p:nvPr/>
        </p:nvCxnSpPr>
        <p:spPr>
          <a:xfrm>
            <a:off x="2693035" y="2835275"/>
            <a:ext cx="0" cy="6076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2693035" y="3874770"/>
            <a:ext cx="0" cy="6076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93035" y="2970530"/>
            <a:ext cx="1412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由</a:t>
            </a:r>
            <a:r>
              <a:rPr lang="en-US" alt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3035" y="3992880"/>
            <a:ext cx="1412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由</a:t>
            </a:r>
            <a:r>
              <a:rPr lang="en-US" alt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835775" y="2403475"/>
            <a:ext cx="3096000" cy="432000"/>
          </a:xfrm>
          <a:prstGeom prst="roundRect">
            <a:avLst/>
          </a:prstGeom>
          <a:solidFill>
            <a:srgbClr val="0070C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TransferServiceTests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835775" y="3442970"/>
            <a:ext cx="3096000" cy="432000"/>
          </a:xfrm>
          <a:prstGeom prst="roundRect">
            <a:avLst/>
          </a:prstGeom>
          <a:solidFill>
            <a:srgbClr val="00B05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TrasferServiceImpl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835775" y="4482465"/>
            <a:ext cx="3096000" cy="432000"/>
          </a:xfrm>
          <a:prstGeom prst="roundRect">
            <a:avLst/>
          </a:prstGeom>
          <a:solidFill>
            <a:srgbClr val="00B050"/>
          </a:solidFill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JpaAccountRepository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02830" y="5211445"/>
            <a:ext cx="1962150" cy="709930"/>
            <a:chOff x="2696" y="8501"/>
            <a:chExt cx="3090" cy="1118"/>
          </a:xfrm>
        </p:grpSpPr>
        <p:sp>
          <p:nvSpPr>
            <p:cNvPr id="20" name="圆柱形 19"/>
            <p:cNvSpPr/>
            <p:nvPr/>
          </p:nvSpPr>
          <p:spPr>
            <a:xfrm>
              <a:off x="2696" y="8501"/>
              <a:ext cx="3090" cy="1118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28" y="8875"/>
              <a:ext cx="162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测试</a:t>
              </a:r>
              <a:r>
                <a:rPr lang="en-US" altLang="zh-CN" sz="200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DB</a:t>
              </a:r>
              <a:endParaRPr lang="en-US" altLang="zh-CN" sz="200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cxnSp>
        <p:nvCxnSpPr>
          <p:cNvPr id="22" name="直接箭头连接符 21"/>
          <p:cNvCxnSpPr>
            <a:stCxn id="16" idx="2"/>
            <a:endCxn id="17" idx="0"/>
          </p:cNvCxnSpPr>
          <p:nvPr/>
        </p:nvCxnSpPr>
        <p:spPr>
          <a:xfrm>
            <a:off x="8383905" y="2835275"/>
            <a:ext cx="0" cy="6076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2"/>
            <a:endCxn id="18" idx="0"/>
          </p:cNvCxnSpPr>
          <p:nvPr/>
        </p:nvCxnSpPr>
        <p:spPr>
          <a:xfrm>
            <a:off x="8383905" y="3874770"/>
            <a:ext cx="0" cy="6076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383905" y="2970530"/>
            <a:ext cx="1412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由</a:t>
            </a:r>
            <a:r>
              <a:rPr lang="en-US" alt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83905" y="3992880"/>
            <a:ext cx="1412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由</a:t>
            </a:r>
            <a:r>
              <a:rPr lang="en-US" alt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3483610"/>
          </a:xfrm>
        </p:spPr>
        <p:txBody>
          <a:bodyPr/>
          <a:lstStyle/>
          <a:p>
            <a:r>
              <a:rPr lang="en-US" altLang="zh-CN" dirty="0"/>
              <a:t> Spring</a:t>
            </a:r>
            <a:r>
              <a:rPr lang="zh-CN" altLang="en-US" dirty="0"/>
              <a:t>有丰富的测试支持</a:t>
            </a:r>
            <a:endParaRPr lang="zh-CN" altLang="en-US" dirty="0"/>
          </a:p>
          <a:p>
            <a:pPr lvl="2"/>
            <a:r>
              <a:rPr lang="zh-CN" altLang="en-US" dirty="0"/>
              <a:t> 为你的测试定义一个</a:t>
            </a:r>
            <a:r>
              <a:rPr lang="en-US" altLang="zh-CN" dirty="0" err="1"/>
              <a:t>ApplicationContext</a:t>
            </a:r>
            <a:endParaRPr lang="en-US" altLang="zh-CN" dirty="0"/>
          </a:p>
          <a:p>
            <a:pPr lvl="1"/>
            <a:r>
              <a:rPr lang="en-US" altLang="zh-CN" dirty="0"/>
              <a:t> @ContextConfiguration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定义需要使用的</a:t>
            </a:r>
            <a:r>
              <a:rPr lang="en-US" altLang="zh-CN" dirty="0"/>
              <a:t>Spring</a:t>
            </a:r>
            <a:r>
              <a:rPr lang="zh-CN" altLang="en-US" dirty="0"/>
              <a:t>配置</a:t>
            </a:r>
            <a:endParaRPr lang="zh-CN" altLang="en-US" dirty="0"/>
          </a:p>
          <a:p>
            <a:r>
              <a:rPr lang="zh-CN" altLang="en-US" dirty="0"/>
              <a:t> 作为一个单独的模块打包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spring-test.jar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对测试的支持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2465" y="5053965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512953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98295" y="5118735"/>
            <a:ext cx="96240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sz="14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2" action="ppaction://hlinkfile"/>
              </a:rPr>
              <a:t>https://docs.spring.io/spring/docs/current/spring-framework-reference/testing.html#integration-testing</a:t>
            </a:r>
            <a:endParaRPr sz="1400" b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" name="文本框 3">
            <a:hlinkClick r:id="rId3" action="ppaction://hlinkfile"/>
          </p:cNvPr>
          <p:cNvSpPr txBox="1"/>
          <p:nvPr/>
        </p:nvSpPr>
        <p:spPr>
          <a:xfrm>
            <a:off x="1598295" y="5393055"/>
            <a:ext cx="975550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sz="1400" b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4" action="ppaction://hlinkfile"/>
              </a:rPr>
              <a:t>https://docs.spring.io/spring/docs/current/spring-framework-reference/testing.html#testcontext-framework</a:t>
            </a:r>
            <a:endParaRPr sz="1400" b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JUnit 5</a:t>
            </a:r>
            <a:r>
              <a:rPr lang="zh-CN" altLang="en-US" dirty="0"/>
              <a:t>有通过</a:t>
            </a:r>
            <a:r>
              <a:rPr lang="en-US" altLang="zh-CN" dirty="0"/>
              <a:t>@ExtendWith</a:t>
            </a:r>
            <a:r>
              <a:rPr lang="zh-CN" altLang="en-US" dirty="0"/>
              <a:t>的可扩展框架</a:t>
            </a:r>
            <a:endParaRPr lang="zh-CN" altLang="en-US" dirty="0"/>
          </a:p>
          <a:p>
            <a:pPr lvl="1"/>
            <a:r>
              <a:rPr lang="zh-CN" altLang="en-US" dirty="0"/>
              <a:t> 取代</a:t>
            </a:r>
            <a:r>
              <a:rPr lang="en-US" altLang="zh-CN" dirty="0"/>
              <a:t>JUnit 4</a:t>
            </a:r>
            <a:r>
              <a:rPr lang="zh-CN" altLang="en-US" dirty="0"/>
              <a:t>的</a:t>
            </a:r>
            <a:r>
              <a:rPr lang="en-US" altLang="zh-CN" dirty="0"/>
              <a:t>@RunWith</a:t>
            </a:r>
            <a:endParaRPr lang="en-US" altLang="zh-CN" dirty="0"/>
          </a:p>
          <a:p>
            <a:pPr lvl="1"/>
            <a:r>
              <a:rPr lang="en-US" altLang="zh-CN" dirty="0"/>
              <a:t> JUnit 5</a:t>
            </a:r>
            <a:r>
              <a:rPr lang="zh-CN" altLang="en-US" dirty="0"/>
              <a:t>支持多种扩展 </a:t>
            </a:r>
            <a:r>
              <a:rPr lang="en-US" altLang="zh-CN" dirty="0"/>
              <a:t>- </a:t>
            </a:r>
            <a:r>
              <a:rPr lang="zh-CN" altLang="en-US" dirty="0"/>
              <a:t>因此名称进行升级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Spring</a:t>
            </a:r>
            <a:r>
              <a:rPr lang="zh-CN" altLang="en-US" dirty="0"/>
              <a:t>的扩展点是</a:t>
            </a:r>
            <a:r>
              <a:rPr lang="en-US" altLang="zh-CN" dirty="0" err="1"/>
              <a:t>SpringExtension</a:t>
            </a:r>
            <a:r>
              <a:rPr lang="zh-CN" altLang="en-US" dirty="0"/>
              <a:t>类</a:t>
            </a:r>
            <a:endParaRPr lang="zh-CN" altLang="en-US" dirty="0"/>
          </a:p>
          <a:p>
            <a:pPr lvl="1"/>
            <a:r>
              <a:rPr lang="zh-CN" altLang="en-US" dirty="0"/>
              <a:t> 一个感知</a:t>
            </a:r>
            <a:r>
              <a:rPr lang="en-US" altLang="zh-CN" dirty="0"/>
              <a:t>Spring</a:t>
            </a:r>
            <a:r>
              <a:rPr lang="zh-CN" altLang="en-US" dirty="0"/>
              <a:t>的测试运行者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JUnit 5</a:t>
            </a:r>
            <a:r>
              <a:rPr lang="zh-CN" altLang="en-US"/>
              <a:t>中的</a:t>
            </a:r>
            <a:r>
              <a:rPr lang="en-US" altLang="zh-CN"/>
              <a:t>@ExtendWith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Spring</a:t>
            </a:r>
            <a:r>
              <a:rPr lang="zh-CN" altLang="en-US"/>
              <a:t>的测试支持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7360" y="1466850"/>
            <a:ext cx="10440000" cy="41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@ExtendWith(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SpringExtension.</a:t>
            </a:r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)</a:t>
            </a:r>
            <a:endParaRPr lang="en-US" altLang="zh-CN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@ContextConfiguration(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classes={SystemTestConfig.</a:t>
            </a:r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}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)</a:t>
            </a:r>
            <a:endParaRPr lang="zh-CN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TransferServiceTests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</a:rPr>
              <a:t>@Autowired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</a:rPr>
              <a:t>private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TransferService 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;</a:t>
            </a:r>
            <a:b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</a:b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@Test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shouldTransferMoneySuccessfully()  {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TransferConfirmation  conf = transferService.transfer(...);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...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52955" y="4966335"/>
            <a:ext cx="2340000" cy="3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像平时一样测试系统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V="1">
            <a:off x="3223260" y="4368165"/>
            <a:ext cx="808355" cy="59817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8160385" y="1372870"/>
            <a:ext cx="2340000" cy="3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在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支持下运行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9" name="直接箭头连接符 8"/>
          <p:cNvCxnSpPr>
            <a:stCxn id="5" idx="1"/>
          </p:cNvCxnSpPr>
          <p:nvPr/>
        </p:nvCxnSpPr>
        <p:spPr>
          <a:xfrm flipH="1">
            <a:off x="5180330" y="1553210"/>
            <a:ext cx="2980055" cy="15684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19540" y="2141855"/>
            <a:ext cx="1800000" cy="648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指向系统测试配置文件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 flipV="1">
            <a:off x="7684770" y="2160905"/>
            <a:ext cx="133477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088630" y="3198495"/>
            <a:ext cx="2196000" cy="3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注入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Bean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进行测试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 flipV="1">
            <a:off x="5882640" y="2938145"/>
            <a:ext cx="2205990" cy="44069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980680" y="4968240"/>
            <a:ext cx="2412000" cy="900000"/>
          </a:xfrm>
          <a:prstGeom prst="roundRect">
            <a:avLst>
              <a:gd name="adj" fmla="val 11869"/>
            </a:avLst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创建</a:t>
            </a:r>
            <a:r>
              <a:rPr lang="en-US" altLang="zh-CN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TransferService</a:t>
            </a:r>
            <a:r>
              <a:rPr lang="zh-CN" altLang="en-US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时无需使用</a:t>
            </a:r>
            <a:r>
              <a:rPr lang="en-US" altLang="zh-CN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@BeforeEach</a:t>
            </a:r>
            <a:r>
              <a:rPr lang="zh-CN" altLang="en-US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方法</a:t>
            </a:r>
            <a:endParaRPr lang="zh-CN" altLang="en-US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15" name="直接箭头连接符 14"/>
          <p:cNvCxnSpPr>
            <a:stCxn id="12" idx="2"/>
            <a:endCxn id="14" idx="0"/>
          </p:cNvCxnSpPr>
          <p:nvPr/>
        </p:nvCxnSpPr>
        <p:spPr>
          <a:xfrm>
            <a:off x="9186545" y="3558540"/>
            <a:ext cx="0" cy="14097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1569085"/>
          </a:xfrm>
        </p:spPr>
        <p:txBody>
          <a:bodyPr/>
          <a:lstStyle/>
          <a:p>
            <a:r>
              <a:rPr lang="en-US" altLang="zh-CN"/>
              <a:t> @SpringJUnitConfig</a:t>
            </a:r>
            <a:r>
              <a:rPr lang="zh-CN" altLang="en-US"/>
              <a:t>是一个“合成”注解，它整合了</a:t>
            </a:r>
            <a:endParaRPr lang="zh-CN" altLang="en-US"/>
          </a:p>
          <a:p>
            <a:pPr lvl="1"/>
            <a:r>
              <a:rPr lang="zh-CN" altLang="en-US"/>
              <a:t> 来自</a:t>
            </a:r>
            <a:r>
              <a:rPr lang="en-US" altLang="zh-CN"/>
              <a:t>JUnit 5</a:t>
            </a:r>
            <a:r>
              <a:rPr lang="zh-CN" altLang="en-US"/>
              <a:t>的</a:t>
            </a:r>
            <a:r>
              <a:rPr lang="en-US" altLang="zh-CN"/>
              <a:t>@ExtendWith(SpringExtension.class)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来自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@ContextConfiguration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@SpringJUnitConfig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477645" y="3046095"/>
            <a:ext cx="8728710" cy="14401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@SpringJUnitConfig(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SystemTestConfig.</a:t>
            </a:r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)</a:t>
            </a:r>
            <a:endParaRPr lang="zh-CN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TransferServiceTests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zh-CN" alt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...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 </a:t>
            </a:r>
            <a:r>
              <a:rPr lang="en-US" b="1" dirty="0"/>
              <a:t>JUnit 5+Mock</a:t>
            </a:r>
            <a:r>
              <a:rPr lang="zh-CN" altLang="en-US" b="1" dirty="0"/>
              <a:t>单元测试</a:t>
            </a:r>
            <a:endParaRPr lang="en-US" b="1" dirty="0"/>
          </a:p>
          <a:p>
            <a:r>
              <a:rPr lang="en-US" b="1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Spring</a:t>
            </a:r>
            <a:r>
              <a:rPr lang="zh-CN" altLang="en-US" dirty="0"/>
              <a:t>集成测试</a:t>
            </a:r>
            <a:endParaRPr lang="zh-CN" altLang="en-US" dirty="0"/>
          </a:p>
          <a:p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SpringBoot</a:t>
            </a:r>
            <a:r>
              <a:rPr lang="zh-CN" altLang="en-US" dirty="0"/>
              <a:t>集成</a:t>
            </a:r>
            <a:r>
              <a:rPr lang="zh-CN" altLang="en-US" dirty="0"/>
              <a:t>测试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测试</a:t>
            </a:r>
            <a:endParaRPr lang="zh-CN" altLang="en-US" dirty="0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185" y="0"/>
            <a:ext cx="61398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多个测试方法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7360" y="1466850"/>
            <a:ext cx="10440000" cy="342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@SpringJUnitConfig(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classes=SystemTestConfig.</a:t>
            </a:r>
            <a:r>
              <a:rPr lang="en-US" altLang="zh-CN" sz="2000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)</a:t>
            </a:r>
            <a:endParaRPr lang="zh-CN" altLang="en-US" sz="2000" b="1">
              <a:solidFill>
                <a:srgbClr val="800002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altLang="zh-CN" sz="2000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TransferServiceTests </a:t>
            </a:r>
            <a:r>
              <a:rPr lang="zh-CN" alt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</a:rPr>
              <a:t>@Autowired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</a:rPr>
              <a:t>private  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TransferService 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</a:t>
            </a:r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;</a:t>
            </a:r>
            <a:b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</a:b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@Test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successfulTransfer()  {  ...  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@Test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failedTransfer()  {  ...  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28000" y="2163445"/>
            <a:ext cx="2340000" cy="648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ApplicationContext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只会初始化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次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5974080" y="1881505"/>
            <a:ext cx="2153920" cy="50101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7299960" y="3357880"/>
            <a:ext cx="3168000" cy="1260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个测试方法共享同一个缓存的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ApplicationContext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，并使用同一个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TransferService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Bean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7360" y="5062220"/>
            <a:ext cx="10846435" cy="72000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5137785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93190" y="5061585"/>
            <a:ext cx="97200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大多数Spring Bean是无状态/不可变的单例，在任何测试中都不会被修改。不需要为每个测试建立新的上下文。</a:t>
            </a:r>
            <a:endParaRPr sz="2000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221805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在测试方法结束时强制关闭上下文</a:t>
            </a:r>
            <a:endParaRPr lang="zh-CN" altLang="en-US"/>
          </a:p>
          <a:p>
            <a:r>
              <a:rPr lang="zh-CN" altLang="en-US"/>
              <a:t> 下一个测试将获取一个新的应用程序上下文</a:t>
            </a:r>
            <a:endParaRPr lang="zh-CN" altLang="en-US"/>
          </a:p>
          <a:p>
            <a:pPr lvl="1"/>
            <a:r>
              <a:rPr lang="zh-CN" altLang="en-US"/>
              <a:t> 缓存的上下文已经被销毁，取而代之，新的上下文会被缓存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脏上下文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81710" y="3695065"/>
            <a:ext cx="8280000" cy="197993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@Test</a:t>
            </a:r>
            <a:endParaRPr lang="en-US" altLang="zh-CN" sz="2000" b="1">
              <a:solidFill>
                <a:srgbClr val="326E4C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 sz="2000" b="1" i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@DirtiesContext</a:t>
            </a:r>
            <a:endParaRPr lang="en-US" altLang="zh-CN" sz="2000" b="1">
              <a:solidFill>
                <a:srgbClr val="850A09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 sz="2000" b="1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sz="20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void  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testTransferLimitExceeded()  { 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transferService</a:t>
            </a:r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.setMaxTransfers(0);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... </a:t>
            </a:r>
            <a:r>
              <a:rPr lang="en-US" sz="2000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// </a:t>
            </a:r>
            <a:r>
              <a:rPr lang="zh-CN" altLang="en-US" sz="2000">
                <a:solidFill>
                  <a:srgbClr val="326E4C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执行一次转账，预期是失败的</a:t>
            </a:r>
            <a:endParaRPr lang="en-US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sz="20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}</a:t>
            </a:r>
            <a:endParaRPr lang="en-US" altLang="zh-CN" sz="200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619875" y="4751070"/>
            <a:ext cx="2160000" cy="648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上下文关闭，并在测试结束时销毁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无需部署到外部容器中测试应用程序的功能</a:t>
            </a:r>
            <a:endParaRPr lang="zh-CN" altLang="en-US" dirty="0"/>
          </a:p>
          <a:p>
            <a:pPr lvl="1"/>
            <a:r>
              <a:rPr lang="zh-CN" altLang="en-US" dirty="0"/>
              <a:t> 在你的</a:t>
            </a:r>
            <a:r>
              <a:rPr lang="en-US" altLang="zh-CN" dirty="0"/>
              <a:t>IDE</a:t>
            </a:r>
            <a:r>
              <a:rPr lang="zh-CN" altLang="en-US" dirty="0"/>
              <a:t>内快速运行一切</a:t>
            </a:r>
            <a:endParaRPr lang="zh-CN" altLang="en-US" dirty="0"/>
          </a:p>
          <a:p>
            <a:pPr lvl="1"/>
            <a:r>
              <a:rPr lang="zh-CN" altLang="en-US" dirty="0"/>
              <a:t> 支持持续集成测试</a:t>
            </a:r>
            <a:endParaRPr lang="zh-CN" altLang="en-US" dirty="0"/>
          </a:p>
          <a:p>
            <a:r>
              <a:rPr lang="zh-CN" altLang="en-US" dirty="0"/>
              <a:t> 允许在测试环境和生产环境之间重复使用你的配置</a:t>
            </a:r>
            <a:endParaRPr lang="zh-CN" altLang="en-US" dirty="0"/>
          </a:p>
          <a:p>
            <a:pPr lvl="1"/>
            <a:r>
              <a:rPr lang="zh-CN" altLang="en-US" dirty="0"/>
              <a:t> 应用程序配置逻辑通常被重复使用</a:t>
            </a:r>
            <a:endParaRPr lang="zh-CN" altLang="en-US" dirty="0"/>
          </a:p>
          <a:p>
            <a:pPr lvl="1"/>
            <a:r>
              <a:rPr lang="zh-CN" altLang="en-US" dirty="0"/>
              <a:t> 基础架构配置与环境相关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Spring</a:t>
            </a:r>
            <a:r>
              <a:rPr lang="zh-CN" altLang="en-US"/>
              <a:t>进行测试的好处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0643" y="6468704"/>
            <a:ext cx="267377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800" spc="-4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© </a:t>
            </a:r>
            <a:r>
              <a:rPr sz="800" spc="2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Copyright </a:t>
            </a:r>
            <a:r>
              <a:rPr sz="800" spc="7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2020 </a:t>
            </a:r>
            <a:r>
              <a:rPr sz="800" spc="1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Pivotal Software, </a:t>
            </a:r>
            <a:r>
              <a:rPr sz="800" spc="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Inc. </a:t>
            </a:r>
            <a:r>
              <a:rPr sz="800" spc="1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All rights</a:t>
            </a:r>
            <a:r>
              <a:rPr sz="800" spc="-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00" spc="2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Reserved.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565" y="2484610"/>
            <a:ext cx="8259235" cy="1396387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17145" marR="6985">
              <a:lnSpc>
                <a:spcPts val="5200"/>
              </a:lnSpc>
              <a:spcBef>
                <a:spcPts val="775"/>
              </a:spcBef>
            </a:pPr>
            <a:r>
              <a:rPr sz="4265" b="1">
                <a:solidFill>
                  <a:srgbClr val="22222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用Spring Boot和MockMVC测试进行</a:t>
            </a:r>
            <a:r>
              <a:rPr lang="zh-CN" altLang="en-US" sz="4265" b="1">
                <a:solidFill>
                  <a:srgbClr val="22222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进阶</a:t>
            </a:r>
            <a:r>
              <a:rPr sz="4265" b="1">
                <a:solidFill>
                  <a:srgbClr val="22222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</a:t>
            </a:r>
            <a:endParaRPr sz="4265" b="1">
              <a:solidFill>
                <a:srgbClr val="222222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567" y="4339251"/>
            <a:ext cx="5394960" cy="807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marR="6985" indent="1905">
              <a:lnSpc>
                <a:spcPct val="111000"/>
              </a:lnSpc>
              <a:spcBef>
                <a:spcPts val="135"/>
              </a:spcBef>
            </a:pPr>
            <a:r>
              <a:rPr sz="2400" dirty="0">
                <a:solidFill>
                  <a:srgbClr val="D4EDE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利用Spring Boot的增强功能来简化集成和单元测试</a:t>
            </a:r>
            <a:endParaRPr sz="2400" dirty="0">
              <a:solidFill>
                <a:srgbClr val="D4EDEA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0928" y="1064768"/>
            <a:ext cx="1751584" cy="471424"/>
          </a:xfrm>
          <a:prstGeom prst="rect">
            <a:avLst/>
          </a:prstGeom>
          <a:solidFill>
            <a:srgbClr val="1EB8A3"/>
          </a:solidFill>
        </p:spPr>
        <p:txBody>
          <a:bodyPr wrap="none" lIns="0" tIns="0" rIns="0" bIns="0">
            <a:noAutofit/>
          </a:bodyPr>
          <a:lstStyle/>
          <a:p>
            <a:r>
              <a:rPr lang="en-US" sz="4135" b="1" dirty="0">
                <a:solidFill>
                  <a:srgbClr val="FFFFFF"/>
                </a:solidFill>
                <a:latin typeface="思源黑体 CN Normal" panose="020B0200000000000000" pitchFamily="34" charset="-122"/>
              </a:rPr>
              <a:t>Pivotal</a:t>
            </a:r>
            <a:endParaRPr lang="en-US" sz="4135" b="1" dirty="0">
              <a:solidFill>
                <a:srgbClr val="FFFFFF"/>
              </a:solidFill>
              <a:latin typeface="思源黑体 CN Normal" panose="020B0200000000000000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88225"/>
            <a:ext cx="3657600" cy="2606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spc="11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8213" y="816187"/>
            <a:ext cx="6145107" cy="31767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40" indent="-469265">
              <a:lnSpc>
                <a:spcPct val="200000"/>
              </a:lnSpc>
              <a:spcBef>
                <a:spcPts val="135"/>
              </a:spcBef>
              <a:buClr>
                <a:srgbClr val="138B7B"/>
              </a:buClr>
              <a:buSzPct val="80000"/>
              <a:buFont typeface="Arial" panose="020B0604020202020204"/>
              <a:buChar char="●"/>
              <a:tabLst>
                <a:tab pos="484505" algn="l"/>
                <a:tab pos="485775" algn="l"/>
              </a:tabLst>
            </a:pPr>
            <a:r>
              <a:rPr lang="zh-CN" altLang="en-US" sz="2665" spc="113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启用</a:t>
            </a:r>
            <a:r>
              <a:rPr sz="2665" spc="1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665" spc="87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altLang="en-US" sz="2665" spc="-27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85140" indent="-469265">
              <a:lnSpc>
                <a:spcPct val="200000"/>
              </a:lnSpc>
              <a:buClr>
                <a:srgbClr val="138B7B"/>
              </a:buClr>
              <a:buSzPct val="80000"/>
              <a:buFont typeface="Arial" panose="020B0604020202020204"/>
              <a:buChar char="●"/>
              <a:tabLst>
                <a:tab pos="484505" algn="l"/>
                <a:tab pos="485775" algn="l"/>
              </a:tabLst>
            </a:pPr>
            <a:r>
              <a:rPr lang="zh-CN" altLang="en-US" sz="2665" spc="4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执行集成测试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85140" indent="-469265">
              <a:lnSpc>
                <a:spcPct val="200000"/>
              </a:lnSpc>
              <a:buClr>
                <a:srgbClr val="138B7B"/>
              </a:buClr>
              <a:buSzPct val="80000"/>
              <a:buFont typeface="Arial" panose="020B0604020202020204"/>
              <a:buChar char="●"/>
              <a:tabLst>
                <a:tab pos="484505" algn="l"/>
                <a:tab pos="485775" algn="l"/>
              </a:tabLst>
            </a:pPr>
            <a:r>
              <a:rPr lang="zh-CN" altLang="en-US" sz="2665" spc="4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执行</a:t>
            </a:r>
            <a:r>
              <a:rPr sz="2665" spc="113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MockMVC</a:t>
            </a:r>
            <a:r>
              <a:rPr lang="zh-CN" altLang="en-US" sz="2665" spc="33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85140" indent="-469265">
              <a:lnSpc>
                <a:spcPct val="200000"/>
              </a:lnSpc>
              <a:buClr>
                <a:srgbClr val="138B7B"/>
              </a:buClr>
              <a:buSzPct val="80000"/>
              <a:buFont typeface="Arial" panose="020B0604020202020204"/>
              <a:buChar char="●"/>
              <a:tabLst>
                <a:tab pos="484505" algn="l"/>
                <a:tab pos="485775" algn="l"/>
              </a:tabLst>
            </a:pPr>
            <a:r>
              <a:rPr lang="zh-CN" altLang="en-US" sz="2665" spc="4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执行分片测试</a:t>
            </a:r>
            <a:endParaRPr lang="zh-CN" altLang="en-US" sz="2665" spc="4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355608" y="2042392"/>
            <a:ext cx="206163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lang="zh-CN" altLang="en-US" sz="3335" spc="-93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模块目标</a:t>
            </a:r>
            <a:endParaRPr sz="3335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355607" y="3078841"/>
            <a:ext cx="3263900" cy="13287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marR="6985">
              <a:lnSpc>
                <a:spcPct val="109000"/>
              </a:lnSpc>
              <a:spcBef>
                <a:spcPts val="135"/>
              </a:spcBef>
            </a:pPr>
            <a:r>
              <a:rPr sz="2665" dirty="0">
                <a:solidFill>
                  <a:srgbClr val="FFFF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完成本课程的学习后，你应该能做到以下几点</a:t>
            </a:r>
            <a:endParaRPr sz="2665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8561045" y="3334174"/>
            <a:ext cx="116670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335" spc="6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Cover </a:t>
            </a:r>
            <a:r>
              <a:rPr sz="1335" spc="-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w/</a:t>
            </a:r>
            <a:r>
              <a:rPr sz="1335" spc="-60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335" spc="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1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3484" y="260552"/>
            <a:ext cx="1528233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目录 </a:t>
            </a:r>
            <a:endParaRPr lang="zh-CN" altLang="en-US" spc="-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678" y="1011987"/>
            <a:ext cx="4817533" cy="69469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40" indent="-469265">
              <a:lnSpc>
                <a:spcPct val="150000"/>
              </a:lnSpc>
              <a:buClr>
                <a:srgbClr val="1AB9A5"/>
              </a:buClr>
              <a:buSzPct val="80000"/>
              <a:buChar char="■"/>
              <a:tabLst>
                <a:tab pos="484505" algn="l"/>
                <a:tab pos="485775" algn="l"/>
              </a:tabLst>
            </a:pPr>
            <a:r>
              <a:rPr sz="2935" b="1" spc="-7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935" b="1" spc="-7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集成</a:t>
            </a:r>
            <a:r>
              <a:rPr lang="zh-CN" altLang="en-US" sz="2935" b="1" spc="-33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</a:t>
            </a:r>
            <a:endParaRPr lang="zh-CN" altLang="en-US" sz="2935" b="1" spc="-33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2"/>
            <a:ext cx="779864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</a:t>
            </a:r>
            <a:r>
              <a:rPr lang="en-US" altLang="zh-CN" spc="-2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pc="-2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测试框架？</a:t>
            </a:r>
            <a:endParaRPr lang="zh-CN" altLang="en-US" spc="-233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240" y="1219200"/>
            <a:ext cx="9462347" cy="31331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8465" indent="-401955">
              <a:lnSpc>
                <a:spcPts val="3505"/>
              </a:lnSpc>
              <a:spcBef>
                <a:spcPts val="13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9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构建在</a:t>
            </a:r>
            <a:r>
              <a:rPr sz="29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9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测试框架之上</a:t>
            </a: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8465" indent="-401955">
              <a:lnSpc>
                <a:spcPts val="3505"/>
              </a:lnSpc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9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提供一组用于测试的注解和工具</a:t>
            </a:r>
            <a:endParaRPr sz="2935" dirty="0">
              <a:latin typeface="思源黑体 CN Normal" panose="020B0200000000000000" pitchFamily="34" charset="-122"/>
              <a:cs typeface="Arial" panose="020B0604020202020204"/>
            </a:endParaRPr>
          </a:p>
          <a:p>
            <a:pPr marL="951865" lvl="1" indent="-422275">
              <a:spcBef>
                <a:spcPts val="255"/>
              </a:spcBef>
              <a:buClr>
                <a:srgbClr val="138B7B"/>
              </a:buClr>
              <a:buFont typeface="Calibri" panose="020F0502020204030204"/>
              <a:buChar char="-"/>
              <a:tabLst>
                <a:tab pos="950595" algn="l"/>
                <a:tab pos="951865" algn="l"/>
              </a:tabLst>
            </a:pP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@SpringBootTest</a:t>
            </a:r>
            <a:endParaRPr sz="2665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marL="951865" lvl="1" indent="-422275">
              <a:spcBef>
                <a:spcPts val="300"/>
              </a:spcBef>
              <a:buClr>
                <a:srgbClr val="138B7B"/>
              </a:buClr>
              <a:buFont typeface="Calibri" panose="020F0502020204030204"/>
              <a:buChar char="-"/>
              <a:tabLst>
                <a:tab pos="950595" algn="l"/>
                <a:tab pos="951865" algn="l"/>
              </a:tabLst>
            </a:pP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@WebMvcTest,</a:t>
            </a:r>
            <a:r>
              <a:rPr sz="2665" b="1" spc="-20" dirty="0">
                <a:latin typeface="Courier New Bold" panose="02070609020205090404" charset="0"/>
                <a:cs typeface="Courier New Bold" panose="02070609020205090404" charset="0"/>
              </a:rPr>
              <a:t> </a:t>
            </a: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@WebFluxTest</a:t>
            </a:r>
            <a:endParaRPr sz="2665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marL="951865" marR="45085" lvl="1" indent="-421640">
              <a:lnSpc>
                <a:spcPct val="101000"/>
              </a:lnSpc>
              <a:spcBef>
                <a:spcPts val="275"/>
              </a:spcBef>
              <a:buClr>
                <a:srgbClr val="138B7B"/>
              </a:buClr>
              <a:buFont typeface="Calibri" panose="020F0502020204030204"/>
              <a:buChar char="-"/>
              <a:tabLst>
                <a:tab pos="950595" algn="l"/>
                <a:tab pos="951865" algn="l"/>
              </a:tabLst>
            </a:pP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@DataJpaTest, @DataJdbcTest, @JdbcTest,  @DataMongoTest,</a:t>
            </a:r>
            <a:r>
              <a:rPr sz="2665" b="1" spc="-20" dirty="0">
                <a:latin typeface="Courier New Bold" panose="02070609020205090404" charset="0"/>
                <a:cs typeface="Courier New Bold" panose="02070609020205090404" charset="0"/>
              </a:rPr>
              <a:t> </a:t>
            </a: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@DataRedisTest</a:t>
            </a:r>
            <a:endParaRPr sz="2665" b="1" spc="-7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marL="951865" marR="45085" lvl="1" indent="-421640">
              <a:lnSpc>
                <a:spcPct val="101000"/>
              </a:lnSpc>
              <a:spcBef>
                <a:spcPts val="275"/>
              </a:spcBef>
              <a:buClr>
                <a:srgbClr val="138B7B"/>
              </a:buClr>
              <a:buFont typeface="Calibri" panose="020F0502020204030204"/>
              <a:buChar char="-"/>
              <a:tabLst>
                <a:tab pos="950595" algn="l"/>
                <a:tab pos="951865" algn="l"/>
              </a:tabLst>
            </a:pPr>
            <a:r>
              <a:rPr sz="2665" b="1" spc="-7" dirty="0">
                <a:latin typeface="Courier New Bold" panose="02070609020205090404" charset="0"/>
                <a:cs typeface="Courier New Bold" panose="02070609020205090404" charset="0"/>
              </a:rPr>
              <a:t>@MockBean</a:t>
            </a:r>
            <a:endParaRPr sz="2665" b="1" dirty="0">
              <a:latin typeface="Courier New Bold" panose="02070609020205090404" charset="0"/>
              <a:cs typeface="Courier New Bold" panose="020706090202050904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941832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如何开始？添加</a:t>
            </a:r>
            <a:r>
              <a:rPr spc="-20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pc="-1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altLang="en-US" spc="-3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测试的</a:t>
            </a:r>
            <a:r>
              <a:rPr spc="-18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Starter</a:t>
            </a:r>
            <a:endParaRPr spc="-18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5304" y="1217761"/>
            <a:ext cx="472909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185" indent="-447675">
              <a:spcBef>
                <a:spcPts val="135"/>
              </a:spcBef>
              <a:buClr>
                <a:srgbClr val="138A7A"/>
              </a:buClr>
              <a:buChar char="•"/>
              <a:tabLst>
                <a:tab pos="462915" algn="l"/>
                <a:tab pos="464185" algn="l"/>
              </a:tabLst>
            </a:pPr>
            <a:r>
              <a:rPr lang="zh-CN" altLang="en-US" sz="266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添加</a:t>
            </a: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starter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1927860"/>
            <a:ext cx="9448800" cy="20861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20427" y="2051473"/>
            <a:ext cx="9055947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2100"/>
              </a:spcBef>
            </a:pP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&lt;dependency&gt;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  <a:p>
            <a:pPr marL="764540">
              <a:spcBef>
                <a:spcPts val="40"/>
              </a:spcBef>
            </a:pP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&lt;groupId&gt;</a:t>
            </a:r>
            <a:r>
              <a:rPr sz="2135" b="1" spc="-7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org.springframework.boot</a:t>
            </a: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&lt;/groupId&gt;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  <a:p>
            <a:pPr marL="764540">
              <a:spcBef>
                <a:spcPts val="40"/>
              </a:spcBef>
            </a:pP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&lt;artifactId&gt;</a:t>
            </a:r>
            <a:r>
              <a:rPr sz="2135" b="1" spc="-7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spring-boot-starter-test</a:t>
            </a: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&lt;/artifactId&gt;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  <a:p>
            <a:pPr marL="764540">
              <a:spcBef>
                <a:spcPts val="40"/>
              </a:spcBef>
            </a:pP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&lt;scope&gt;</a:t>
            </a:r>
            <a:r>
              <a:rPr sz="2135" b="1" spc="-7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test</a:t>
            </a: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&lt;/scope&gt;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  <a:p>
            <a:pPr marL="114300">
              <a:spcBef>
                <a:spcPts val="40"/>
              </a:spcBef>
            </a:pPr>
            <a:r>
              <a:rPr sz="2135" b="1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  <a:sym typeface="+mn-ea"/>
              </a:rPr>
              <a:t>&lt;/dependency&gt;</a:t>
            </a:r>
            <a:endParaRPr lang="zh-CN" altLang="en-US" sz="2135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974852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3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 spc="-2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spring-boot-starter-test</a:t>
            </a:r>
            <a:r>
              <a:rPr lang="zh-CN" altLang="en-US" spc="-2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的测试依赖项</a:t>
            </a:r>
            <a:endParaRPr lang="zh-CN" altLang="en-US" spc="-213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241" y="1219200"/>
            <a:ext cx="9928860" cy="3146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8465" indent="-401955">
              <a:lnSpc>
                <a:spcPts val="3505"/>
              </a:lnSpc>
              <a:spcBef>
                <a:spcPts val="13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JUnit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：默认的版本是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JUnit 5</a:t>
            </a: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（从</a:t>
            </a: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Boot</a:t>
            </a:r>
            <a:r>
              <a:rPr sz="2665" spc="-14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2.2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版本开始）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lnSpc>
                <a:spcPts val="3505"/>
              </a:lnSpc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</a:t>
            </a:r>
            <a:r>
              <a:rPr sz="2665" spc="-6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Test</a:t>
            </a:r>
            <a:r>
              <a:rPr lang="zh-CN" altLang="en-US" sz="2665" spc="-6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和</a:t>
            </a: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Boot </a:t>
            </a:r>
            <a:r>
              <a:rPr sz="2665" spc="-53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Test</a:t>
            </a:r>
            <a:r>
              <a:rPr lang="zh-CN" altLang="en-US" sz="2665" spc="-53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：测试注解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4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AssertJ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：一个断言库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Hamcrest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：一个匹配库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Mockito</a:t>
            </a: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：一个</a:t>
            </a:r>
            <a:r>
              <a:rPr lang="en-US" altLang="zh-CN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</a:t>
            </a: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模拟框架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JSONassert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：一个用于</a:t>
            </a:r>
            <a:r>
              <a:rPr lang="en-US" altLang="zh-CN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JSON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的断言库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JsonPath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：用于</a:t>
            </a:r>
            <a:r>
              <a:rPr lang="en-US" altLang="zh-CN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JSON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</a:t>
            </a:r>
            <a:r>
              <a:rPr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XPath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8561045" y="3334174"/>
            <a:ext cx="116670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335" spc="6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Cover </a:t>
            </a:r>
            <a:r>
              <a:rPr sz="1335" spc="-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w/</a:t>
            </a:r>
            <a:r>
              <a:rPr sz="1335" spc="-60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335" spc="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1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3484" y="260552"/>
            <a:ext cx="1528233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目录 </a:t>
            </a:r>
            <a:endParaRPr lang="zh-CN" altLang="en-US" spc="-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678" y="1011987"/>
            <a:ext cx="4817533" cy="6144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40" indent="-469265">
              <a:lnSpc>
                <a:spcPct val="150000"/>
              </a:lnSpc>
              <a:buClr>
                <a:srgbClr val="1AB9A5"/>
              </a:buClr>
              <a:buSzPct val="80000"/>
              <a:buChar char="■"/>
              <a:tabLst>
                <a:tab pos="484505" algn="l"/>
                <a:tab pos="485775" algn="l"/>
              </a:tabLst>
            </a:pPr>
            <a:r>
              <a:rPr sz="2935" b="1" spc="-7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 </a:t>
            </a:r>
            <a:r>
              <a:rPr sz="2935" b="1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MVC</a:t>
            </a:r>
            <a:r>
              <a:rPr lang="zh-CN" altLang="en-US" sz="2935" b="1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测试框架</a:t>
            </a:r>
            <a:endParaRPr lang="zh-CN" altLang="en-US" sz="29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03655"/>
            <a:ext cx="10515600" cy="5553710"/>
          </a:xfrm>
        </p:spPr>
        <p:txBody>
          <a:bodyPr>
            <a:normAutofit fontScale="975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在实验中均使用</a:t>
            </a:r>
            <a:r>
              <a:rPr lang="en-US" altLang="zh-CN" dirty="0"/>
              <a:t>JUnit 5</a:t>
            </a:r>
            <a:r>
              <a:rPr lang="zh-CN" altLang="en-US" dirty="0"/>
              <a:t>进行测试</a:t>
            </a:r>
            <a:endParaRPr lang="zh-CN" altLang="en-US" dirty="0"/>
          </a:p>
          <a:p>
            <a:pPr lvl="1"/>
            <a:r>
              <a:rPr lang="zh-CN" altLang="en-US" dirty="0"/>
              <a:t> 支持</a:t>
            </a:r>
            <a:r>
              <a:rPr lang="en-US" altLang="zh-CN" dirty="0"/>
              <a:t>JUnit 5</a:t>
            </a:r>
            <a:r>
              <a:rPr lang="zh-CN" altLang="en-US" dirty="0"/>
              <a:t>是</a:t>
            </a:r>
            <a:r>
              <a:rPr lang="en-US" altLang="zh-CN" dirty="0"/>
              <a:t>Spring 5</a:t>
            </a:r>
            <a:r>
              <a:rPr lang="zh-CN" altLang="en-US" dirty="0"/>
              <a:t>的一个主要特征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JUnit 5</a:t>
            </a:r>
            <a:r>
              <a:rPr lang="zh-CN" altLang="en-US" dirty="0"/>
              <a:t>是</a:t>
            </a:r>
            <a:r>
              <a:rPr lang="en-US" altLang="zh-CN" dirty="0"/>
              <a:t>Spring Boot 2.2</a:t>
            </a:r>
            <a:r>
              <a:rPr lang="zh-CN" altLang="en-US" dirty="0"/>
              <a:t>版本开始的默认</a:t>
            </a:r>
            <a:r>
              <a:rPr lang="en-US" altLang="zh-CN" dirty="0"/>
              <a:t>JUnit</a:t>
            </a:r>
            <a:r>
              <a:rPr lang="zh-CN" altLang="en-US" dirty="0"/>
              <a:t>版本</a:t>
            </a:r>
            <a:endParaRPr lang="zh-CN" altLang="en-US" dirty="0"/>
          </a:p>
          <a:p>
            <a:pPr lvl="1"/>
            <a:r>
              <a:rPr lang="zh-CN" altLang="en-US" dirty="0"/>
              <a:t> 需要</a:t>
            </a:r>
            <a:r>
              <a:rPr lang="en-US" altLang="zh-CN" dirty="0"/>
              <a:t>Java 8+</a:t>
            </a:r>
            <a:r>
              <a:rPr lang="zh-CN" altLang="en-US" dirty="0"/>
              <a:t>运行时环境</a:t>
            </a:r>
            <a:endParaRPr lang="zh-CN" altLang="en-US" dirty="0"/>
          </a:p>
          <a:p>
            <a:pPr lvl="1"/>
            <a:r>
              <a:rPr lang="zh-CN" altLang="en-US" dirty="0"/>
              <a:t> 利用</a:t>
            </a:r>
            <a:r>
              <a:rPr lang="en-US" altLang="zh-CN" dirty="0"/>
              <a:t>Lambda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JUnit 5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4" name="object 4"/>
          <p:cNvSpPr/>
          <p:nvPr/>
        </p:nvSpPr>
        <p:spPr>
          <a:xfrm>
            <a:off x="8708073" y="360283"/>
            <a:ext cx="2519361" cy="5750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804248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2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 spc="-28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TestRestTemplate</a:t>
            </a:r>
            <a:r>
              <a:rPr lang="zh-CN" altLang="en-US" spc="-28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进行集成测试</a:t>
            </a:r>
            <a:endParaRPr lang="zh-CN" altLang="en-US" spc="-28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650" y="1219115"/>
            <a:ext cx="9800167" cy="37832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18465" marR="421005" indent="-401955">
              <a:lnSpc>
                <a:spcPts val="3505"/>
              </a:lnSpc>
              <a:spcBef>
                <a:spcPts val="26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方便</a:t>
            </a:r>
            <a:r>
              <a:rPr lang="zh-CN" altLang="en-US"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</a:t>
            </a: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适用于集成测试的</a:t>
            </a:r>
            <a:r>
              <a:rPr sz="2665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RestTemplate</a:t>
            </a: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的替代品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135"/>
              </a:spcBef>
              <a:buClr>
                <a:srgbClr val="138A7A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采取相对路径（而不是绝对路径）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135"/>
              </a:spcBef>
              <a:buClr>
                <a:srgbClr val="138A7A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容错性：当从服务器应用程序收到404等错误响应时，它不会抛出一个异常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265"/>
              </a:spcBef>
              <a:buClr>
                <a:srgbClr val="138A7A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配置为忽略cookies和重定向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spcBef>
                <a:spcPts val="20"/>
              </a:spcBef>
              <a:buClr>
                <a:srgbClr val="138A7A"/>
              </a:buClr>
              <a:buFont typeface="Lucida Sans Unicode" panose="020B0602030504020204"/>
              <a:buChar char="-"/>
            </a:pPr>
            <a:endParaRPr sz="3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8465" indent="-401955"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如果你需要</a:t>
            </a:r>
            <a:r>
              <a:rPr lang="zh-CN" altLang="en-US"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自定义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26745">
              <a:spcBef>
                <a:spcPts val="295"/>
              </a:spcBef>
              <a:tabLst>
                <a:tab pos="950595" algn="l"/>
              </a:tabLst>
            </a:pPr>
            <a:r>
              <a:rPr sz="2400" dirty="0">
                <a:solidFill>
                  <a:srgbClr val="138B7B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	</a:t>
            </a: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 sz="2665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RestTemplateBuilder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26745">
              <a:spcBef>
                <a:spcPts val="300"/>
              </a:spcBef>
              <a:tabLst>
                <a:tab pos="950595" algn="l"/>
              </a:tabLst>
            </a:pPr>
            <a:r>
              <a:rPr sz="2400" i="1" dirty="0">
                <a:solidFill>
                  <a:srgbClr val="138B7B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	</a:t>
            </a: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例如：添加自定义</a:t>
            </a:r>
            <a:r>
              <a:rPr lang="en-US"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Message Converter</a:t>
            </a:r>
            <a:endParaRPr lang="en-US"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7936653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27" dirty="0"/>
              <a:t>使用</a:t>
            </a:r>
            <a:r>
              <a:rPr spc="-233" dirty="0"/>
              <a:t>@SpringBootTest</a:t>
            </a:r>
            <a:r>
              <a:rPr lang="zh-CN" altLang="en-US" spc="-233" dirty="0"/>
              <a:t>进行集成测试</a:t>
            </a:r>
            <a:endParaRPr lang="zh-CN" altLang="en-US" spc="-233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020" y="1164167"/>
            <a:ext cx="11098107" cy="4215748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418465" indent="-401955">
              <a:spcBef>
                <a:spcPts val="41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自动搜索</a:t>
            </a:r>
            <a:r>
              <a:rPr sz="2665" b="1" spc="-7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@SpringBootConfiguration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951865" marR="612140" lvl="1" indent="-434975">
              <a:lnSpc>
                <a:spcPct val="101000"/>
              </a:lnSpc>
              <a:spcBef>
                <a:spcPts val="225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作为</a:t>
            </a:r>
            <a:r>
              <a:rPr sz="2400" b="1" spc="-7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@ContextConfiguration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的替代方案，用于创建测试</a:t>
            </a:r>
            <a:r>
              <a:rPr lang="zh-CN" altLang="en-US"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使用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的应用程序上下文</a:t>
            </a:r>
            <a:endParaRPr sz="24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951865" lvl="1" indent="-436245">
              <a:spcBef>
                <a:spcPts val="265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使用</a:t>
            </a:r>
            <a:r>
              <a:rPr sz="2400" b="1" spc="-7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@SpringBootTest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进行集成测试，使</a:t>
            </a:r>
            <a:r>
              <a:rPr lang="zh-CN" altLang="en-US"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用</a:t>
            </a:r>
            <a:r>
              <a:rPr sz="2400" b="1" spc="-7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@ContextConfiguration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进行分片测试</a:t>
            </a:r>
            <a:endParaRPr sz="24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5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提供对不同</a:t>
            </a:r>
            <a:r>
              <a:rPr sz="2665" b="1" spc="-7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webEnvironment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模式的支持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536575">
              <a:spcBef>
                <a:spcPts val="295"/>
              </a:spcBef>
            </a:pPr>
            <a:r>
              <a:rPr sz="2400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- </a:t>
            </a:r>
            <a:r>
              <a:rPr sz="2400" b="1" spc="-7" dirty="0">
                <a:solidFill>
                  <a:srgbClr val="0000FF"/>
                </a:solidFill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RANDOM_PORT, DEFINED_PORT, MOCK, NONE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 err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由测试框架启动</a:t>
            </a:r>
            <a:r>
              <a:rPr sz="2665" dirty="0" err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嵌入式服务器</a:t>
            </a:r>
            <a:endParaRPr lang="zh-CN" altLang="en-US"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自动配置一个</a:t>
            </a:r>
            <a:r>
              <a:rPr lang="en-US" sz="2665" b="1" spc="-7" dirty="0" err="1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TestRestTemplate</a:t>
            </a:r>
            <a:endParaRPr lang="en-US"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8465" indent="-401955">
              <a:spcBef>
                <a:spcPts val="280"/>
              </a:spcBef>
              <a:buClr>
                <a:srgbClr val="138A7A"/>
              </a:buClr>
              <a:buChar char="•"/>
              <a:tabLst>
                <a:tab pos="417195" algn="l"/>
                <a:tab pos="418465" algn="l"/>
              </a:tabLst>
            </a:pPr>
            <a:r>
              <a:rPr sz="2665" dirty="0" err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用</a:t>
            </a:r>
            <a:r>
              <a:rPr sz="2665" b="1" spc="-7" dirty="0" err="1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@ExtendWith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（</a:t>
            </a: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从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Boot 2.2</a:t>
            </a:r>
            <a:r>
              <a:rPr lang="zh-CN" alt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开始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）进行元注解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722376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16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TestRestTemplate</a:t>
            </a:r>
            <a:r>
              <a:rPr lang="zh-CN" altLang="en-US"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的示例代码</a:t>
            </a:r>
            <a:endParaRPr lang="zh-CN" altLang="en-US" spc="-24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5399" y="1286600"/>
            <a:ext cx="9781540" cy="3867573"/>
          </a:xfrm>
          <a:custGeom>
            <a:avLst/>
            <a:gdLst/>
            <a:ahLst/>
            <a:cxnLst/>
            <a:rect l="l" t="t" r="r" b="b"/>
            <a:pathLst>
              <a:path w="7336155" h="2900679">
                <a:moveTo>
                  <a:pt x="0" y="0"/>
                </a:moveTo>
                <a:lnTo>
                  <a:pt x="7335899" y="0"/>
                </a:lnTo>
                <a:lnTo>
                  <a:pt x="7335899" y="2900099"/>
                </a:lnTo>
                <a:lnTo>
                  <a:pt x="0" y="2900099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205399" y="1286600"/>
            <a:ext cx="9781540" cy="3867573"/>
          </a:xfrm>
          <a:custGeom>
            <a:avLst/>
            <a:gdLst/>
            <a:ahLst/>
            <a:cxnLst/>
            <a:rect l="l" t="t" r="r" b="b"/>
            <a:pathLst>
              <a:path w="7336155" h="2900679">
                <a:moveTo>
                  <a:pt x="0" y="0"/>
                </a:moveTo>
                <a:lnTo>
                  <a:pt x="7335899" y="0"/>
                </a:lnTo>
                <a:lnTo>
                  <a:pt x="7335899" y="2900099"/>
                </a:lnTo>
                <a:lnTo>
                  <a:pt x="0" y="2900099"/>
                </a:lnTo>
                <a:lnTo>
                  <a:pt x="0" y="0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35"/>
          </a:p>
        </p:txBody>
      </p:sp>
      <p:sp>
        <p:nvSpPr>
          <p:cNvPr id="24" name="object 24"/>
          <p:cNvSpPr/>
          <p:nvPr/>
        </p:nvSpPr>
        <p:spPr>
          <a:xfrm>
            <a:off x="8126533" y="3290266"/>
            <a:ext cx="3383280" cy="911860"/>
          </a:xfrm>
          <a:custGeom>
            <a:avLst/>
            <a:gdLst/>
            <a:ahLst/>
            <a:cxnLst/>
            <a:rect l="l" t="t" r="r" b="b"/>
            <a:pathLst>
              <a:path w="2537459" h="683894">
                <a:moveTo>
                  <a:pt x="2423147" y="683699"/>
                </a:moveTo>
                <a:lnTo>
                  <a:pt x="113952" y="683699"/>
                </a:lnTo>
                <a:lnTo>
                  <a:pt x="69597" y="674745"/>
                </a:lnTo>
                <a:lnTo>
                  <a:pt x="33375" y="650324"/>
                </a:lnTo>
                <a:lnTo>
                  <a:pt x="8954" y="614103"/>
                </a:lnTo>
                <a:lnTo>
                  <a:pt x="0" y="569747"/>
                </a:lnTo>
                <a:lnTo>
                  <a:pt x="0" y="113952"/>
                </a:lnTo>
                <a:lnTo>
                  <a:pt x="8954" y="69596"/>
                </a:lnTo>
                <a:lnTo>
                  <a:pt x="33376" y="33375"/>
                </a:lnTo>
                <a:lnTo>
                  <a:pt x="69597" y="8954"/>
                </a:lnTo>
                <a:lnTo>
                  <a:pt x="113952" y="0"/>
                </a:lnTo>
                <a:lnTo>
                  <a:pt x="2423147" y="0"/>
                </a:lnTo>
                <a:lnTo>
                  <a:pt x="2466755" y="8674"/>
                </a:lnTo>
                <a:lnTo>
                  <a:pt x="2503724" y="33375"/>
                </a:lnTo>
                <a:lnTo>
                  <a:pt x="2528425" y="70344"/>
                </a:lnTo>
                <a:lnTo>
                  <a:pt x="2537099" y="113952"/>
                </a:lnTo>
                <a:lnTo>
                  <a:pt x="2537099" y="569747"/>
                </a:lnTo>
                <a:lnTo>
                  <a:pt x="2528145" y="614103"/>
                </a:lnTo>
                <a:lnTo>
                  <a:pt x="2503724" y="650324"/>
                </a:lnTo>
                <a:lnTo>
                  <a:pt x="2467503" y="674745"/>
                </a:lnTo>
                <a:lnTo>
                  <a:pt x="2423147" y="6836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8126533" y="3290266"/>
            <a:ext cx="3383280" cy="911860"/>
          </a:xfrm>
          <a:custGeom>
            <a:avLst/>
            <a:gdLst/>
            <a:ahLst/>
            <a:cxnLst/>
            <a:rect l="l" t="t" r="r" b="b"/>
            <a:pathLst>
              <a:path w="2537459" h="683894">
                <a:moveTo>
                  <a:pt x="0" y="113952"/>
                </a:moveTo>
                <a:lnTo>
                  <a:pt x="8954" y="69596"/>
                </a:lnTo>
                <a:lnTo>
                  <a:pt x="33375" y="33375"/>
                </a:lnTo>
                <a:lnTo>
                  <a:pt x="69597" y="8954"/>
                </a:lnTo>
                <a:lnTo>
                  <a:pt x="113952" y="0"/>
                </a:lnTo>
                <a:lnTo>
                  <a:pt x="2423147" y="0"/>
                </a:lnTo>
                <a:lnTo>
                  <a:pt x="2466755" y="8674"/>
                </a:lnTo>
                <a:lnTo>
                  <a:pt x="2503724" y="33375"/>
                </a:lnTo>
                <a:lnTo>
                  <a:pt x="2528425" y="70344"/>
                </a:lnTo>
                <a:lnTo>
                  <a:pt x="2537099" y="113952"/>
                </a:lnTo>
                <a:lnTo>
                  <a:pt x="2537099" y="569747"/>
                </a:lnTo>
                <a:lnTo>
                  <a:pt x="2528145" y="614103"/>
                </a:lnTo>
                <a:lnTo>
                  <a:pt x="2503724" y="650324"/>
                </a:lnTo>
                <a:lnTo>
                  <a:pt x="2467503" y="674745"/>
                </a:lnTo>
                <a:lnTo>
                  <a:pt x="2423147" y="683699"/>
                </a:lnTo>
                <a:lnTo>
                  <a:pt x="113952" y="683699"/>
                </a:lnTo>
                <a:lnTo>
                  <a:pt x="69597" y="674745"/>
                </a:lnTo>
                <a:lnTo>
                  <a:pt x="33375" y="650324"/>
                </a:lnTo>
                <a:lnTo>
                  <a:pt x="8954" y="614103"/>
                </a:lnTo>
                <a:lnTo>
                  <a:pt x="0" y="569747"/>
                </a:lnTo>
                <a:lnTo>
                  <a:pt x="0" y="113952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1303020" y="1639993"/>
            <a:ext cx="9553787" cy="29918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2135" b="1" spc="-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@SpringBootTest</a:t>
            </a:r>
            <a:r>
              <a:rPr sz="2135" spc="-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(webEnvironment </a:t>
            </a:r>
            <a:r>
              <a:rPr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=</a:t>
            </a:r>
            <a:r>
              <a:rPr sz="2135" spc="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2135" spc="-13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WebEnvironment.</a:t>
            </a:r>
            <a:r>
              <a:rPr sz="2135" b="1" i="1" spc="-13" dirty="0" err="1">
                <a:solidFill>
                  <a:srgbClr val="0000FF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RANDOM_PORT</a:t>
            </a:r>
            <a:r>
              <a:rPr sz="2135" spc="-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)</a:t>
            </a:r>
            <a:endParaRPr lang="en-US" sz="2135" spc="-13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7145">
              <a:spcBef>
                <a:spcPts val="40"/>
              </a:spcBef>
            </a:pPr>
            <a:r>
              <a:rPr sz="213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public class </a:t>
            </a:r>
            <a:r>
              <a:rPr sz="2135" spc="-2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AccountClientBootTests</a:t>
            </a:r>
            <a:r>
              <a:rPr sz="2135" spc="-1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{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spcBef>
                <a:spcPts val="35"/>
              </a:spcBef>
            </a:pPr>
            <a:endParaRPr sz="22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41935"/>
            <a:r>
              <a:rPr sz="2135" b="1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</a:t>
            </a:r>
            <a:r>
              <a:rPr sz="2135" b="1" spc="-7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Autowired</a:t>
            </a:r>
            <a:endParaRPr lang="en-US" sz="2135" b="1" spc="-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41935">
              <a:spcBef>
                <a:spcPts val="40"/>
              </a:spcBef>
            </a:pPr>
            <a:r>
              <a:rPr sz="213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private </a:t>
            </a:r>
            <a:r>
              <a:rPr sz="2135" spc="-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TestRestTemplate</a:t>
            </a:r>
            <a:r>
              <a:rPr sz="2135" spc="-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2135" spc="-27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restTemplate</a:t>
            </a:r>
            <a:r>
              <a:rPr sz="2135" spc="-2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;</a:t>
            </a:r>
            <a:endParaRPr lang="en-US" sz="2135" spc="-2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41935">
              <a:spcBef>
                <a:spcPts val="40"/>
              </a:spcBef>
            </a:pPr>
            <a:endParaRPr lang="en-US" sz="2135" spc="-2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41935">
              <a:spcBef>
                <a:spcPts val="40"/>
              </a:spcBef>
            </a:pPr>
            <a:r>
              <a:rPr lang="en-US" altLang="zh-CN" sz="2135" spc="-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// </a:t>
            </a:r>
            <a:r>
              <a:rPr lang="zh-CN" altLang="en-US" sz="2135" spc="-67" dirty="0">
                <a:solidFill>
                  <a:srgbClr val="45818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测试代码</a:t>
            </a:r>
            <a:endParaRPr lang="en-US" altLang="zh-CN" sz="2135" dirty="0">
              <a:solidFill>
                <a:srgbClr val="45818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41935">
              <a:spcBef>
                <a:spcPts val="40"/>
              </a:spcBef>
            </a:pPr>
            <a:endParaRPr lang="en-US" altLang="zh-CN" sz="2135" dirty="0">
              <a:solidFill>
                <a:srgbClr val="45818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spcBef>
                <a:spcPts val="40"/>
              </a:spcBef>
            </a:pPr>
            <a:r>
              <a:rPr lang="en-US" altLang="zh-CN"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}</a:t>
            </a:r>
            <a:endParaRPr sz="2135" spc="-2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1804" y="3359764"/>
            <a:ext cx="3592739" cy="6863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z="21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知道与“随机”</a:t>
            </a:r>
            <a:endParaRPr lang="zh-CN" altLang="en-US" sz="2135" spc="-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7145" algn="ctr">
              <a:spcBef>
                <a:spcPts val="135"/>
              </a:spcBef>
            </a:pPr>
            <a:r>
              <a:rPr lang="zh-CN" altLang="en-US" sz="213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端口对话</a:t>
            </a:r>
            <a:endParaRPr lang="zh-CN" altLang="en-US" sz="2135" spc="-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78825" y="3398279"/>
            <a:ext cx="1547707" cy="347980"/>
          </a:xfrm>
          <a:custGeom>
            <a:avLst/>
            <a:gdLst/>
            <a:ahLst/>
            <a:cxnLst/>
            <a:rect l="l" t="t" r="r" b="b"/>
            <a:pathLst>
              <a:path w="1160779" h="260985">
                <a:moveTo>
                  <a:pt x="1160780" y="260840"/>
                </a:moveTo>
                <a:lnTo>
                  <a:pt x="0" y="0"/>
                </a:lnTo>
              </a:path>
            </a:pathLst>
          </a:custGeom>
          <a:ln w="19049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453662" y="3344646"/>
            <a:ext cx="147060" cy="1072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288394" y="2172785"/>
            <a:ext cx="530013" cy="1117600"/>
          </a:xfrm>
          <a:custGeom>
            <a:avLst/>
            <a:gdLst/>
            <a:ahLst/>
            <a:cxnLst/>
            <a:rect l="l" t="t" r="r" b="b"/>
            <a:pathLst>
              <a:path w="397509" h="838200">
                <a:moveTo>
                  <a:pt x="397153" y="838110"/>
                </a:moveTo>
                <a:lnTo>
                  <a:pt x="0" y="0"/>
                </a:lnTo>
              </a:path>
            </a:pathLst>
          </a:custGeom>
          <a:ln w="19049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226333" y="2055922"/>
            <a:ext cx="112672" cy="14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160468" y="1159982"/>
            <a:ext cx="10673927" cy="4448387"/>
          </a:xfrm>
          <a:custGeom>
            <a:avLst/>
            <a:gdLst/>
            <a:ahLst/>
            <a:cxnLst/>
            <a:rect l="l" t="t" r="r" b="b"/>
            <a:pathLst>
              <a:path w="8005445" h="3916679">
                <a:moveTo>
                  <a:pt x="0" y="0"/>
                </a:moveTo>
                <a:lnTo>
                  <a:pt x="8005199" y="0"/>
                </a:lnTo>
                <a:lnTo>
                  <a:pt x="8005199" y="3916499"/>
                </a:lnTo>
                <a:lnTo>
                  <a:pt x="0" y="3916499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1133687" y="1110827"/>
            <a:ext cx="10673927" cy="4437380"/>
          </a:xfrm>
          <a:custGeom>
            <a:avLst/>
            <a:gdLst/>
            <a:ahLst/>
            <a:cxnLst/>
            <a:rect l="l" t="t" r="r" b="b"/>
            <a:pathLst>
              <a:path w="8005445" h="3916679">
                <a:moveTo>
                  <a:pt x="0" y="0"/>
                </a:moveTo>
                <a:lnTo>
                  <a:pt x="8005199" y="0"/>
                </a:lnTo>
                <a:lnTo>
                  <a:pt x="8005199" y="3916499"/>
                </a:lnTo>
                <a:lnTo>
                  <a:pt x="0" y="3916499"/>
                </a:lnTo>
                <a:lnTo>
                  <a:pt x="0" y="0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1230667" y="1136363"/>
            <a:ext cx="6576907" cy="337764"/>
          </a:xfrm>
          <a:prstGeom prst="rect">
            <a:avLst/>
          </a:prstGeom>
        </p:spPr>
        <p:txBody>
          <a:bodyPr vert="horz" wrap="square" lIns="0" tIns="49953" rIns="0" bIns="0" rtlCol="0">
            <a:spAutoFit/>
          </a:bodyPr>
          <a:lstStyle/>
          <a:p>
            <a:pPr marL="17145">
              <a:spcBef>
                <a:spcPts val="395"/>
              </a:spcBef>
            </a:pPr>
            <a:endParaRPr sz="1865" dirty="0">
              <a:latin typeface="思源黑体 CN Normal" panose="020B0200000000000000" pitchFamily="34" charset="-122"/>
              <a:cs typeface="Arial" panose="020B0604020202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003681" y="1425607"/>
            <a:ext cx="3677920" cy="574887"/>
          </a:xfrm>
          <a:custGeom>
            <a:avLst/>
            <a:gdLst/>
            <a:ahLst/>
            <a:cxnLst/>
            <a:rect l="l" t="t" r="r" b="b"/>
            <a:pathLst>
              <a:path w="2758440" h="431165">
                <a:moveTo>
                  <a:pt x="0" y="430975"/>
                </a:moveTo>
                <a:lnTo>
                  <a:pt x="1253594" y="185149"/>
                </a:lnTo>
                <a:lnTo>
                  <a:pt x="1253594" y="52899"/>
                </a:lnTo>
                <a:lnTo>
                  <a:pt x="1257751" y="32308"/>
                </a:lnTo>
                <a:lnTo>
                  <a:pt x="1269088" y="15493"/>
                </a:lnTo>
                <a:lnTo>
                  <a:pt x="1285903" y="4157"/>
                </a:lnTo>
                <a:lnTo>
                  <a:pt x="1306494" y="0"/>
                </a:lnTo>
                <a:lnTo>
                  <a:pt x="2705194" y="0"/>
                </a:lnTo>
                <a:lnTo>
                  <a:pt x="2742600" y="15494"/>
                </a:lnTo>
                <a:lnTo>
                  <a:pt x="2758094" y="52899"/>
                </a:lnTo>
                <a:lnTo>
                  <a:pt x="2758094" y="264499"/>
                </a:lnTo>
                <a:lnTo>
                  <a:pt x="1253594" y="264499"/>
                </a:lnTo>
                <a:lnTo>
                  <a:pt x="0" y="430975"/>
                </a:lnTo>
                <a:close/>
              </a:path>
              <a:path w="2758440" h="431165">
                <a:moveTo>
                  <a:pt x="2705194" y="317399"/>
                </a:moveTo>
                <a:lnTo>
                  <a:pt x="1306494" y="317399"/>
                </a:lnTo>
                <a:lnTo>
                  <a:pt x="1285903" y="313242"/>
                </a:lnTo>
                <a:lnTo>
                  <a:pt x="1269088" y="301905"/>
                </a:lnTo>
                <a:lnTo>
                  <a:pt x="1257751" y="285091"/>
                </a:lnTo>
                <a:lnTo>
                  <a:pt x="1253594" y="264499"/>
                </a:lnTo>
                <a:lnTo>
                  <a:pt x="2758094" y="264499"/>
                </a:lnTo>
                <a:lnTo>
                  <a:pt x="2753937" y="285091"/>
                </a:lnTo>
                <a:lnTo>
                  <a:pt x="2742600" y="301905"/>
                </a:lnTo>
                <a:lnTo>
                  <a:pt x="2725785" y="313242"/>
                </a:lnTo>
                <a:lnTo>
                  <a:pt x="2705194" y="31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4165600" y="5175393"/>
            <a:ext cx="5354320" cy="721360"/>
          </a:xfrm>
          <a:custGeom>
            <a:avLst/>
            <a:gdLst/>
            <a:ahLst/>
            <a:cxnLst/>
            <a:rect l="l" t="t" r="r" b="b"/>
            <a:pathLst>
              <a:path w="4015740" h="541020">
                <a:moveTo>
                  <a:pt x="3949629" y="540774"/>
                </a:moveTo>
                <a:lnTo>
                  <a:pt x="1836229" y="540774"/>
                </a:lnTo>
                <a:lnTo>
                  <a:pt x="1810695" y="535619"/>
                </a:lnTo>
                <a:lnTo>
                  <a:pt x="1789843" y="521561"/>
                </a:lnTo>
                <a:lnTo>
                  <a:pt x="1775785" y="500709"/>
                </a:lnTo>
                <a:lnTo>
                  <a:pt x="1770629" y="475174"/>
                </a:lnTo>
                <a:lnTo>
                  <a:pt x="1770629" y="311174"/>
                </a:lnTo>
                <a:lnTo>
                  <a:pt x="0" y="0"/>
                </a:lnTo>
                <a:lnTo>
                  <a:pt x="1770629" y="212774"/>
                </a:lnTo>
                <a:lnTo>
                  <a:pt x="4015229" y="212774"/>
                </a:lnTo>
                <a:lnTo>
                  <a:pt x="4015229" y="475174"/>
                </a:lnTo>
                <a:lnTo>
                  <a:pt x="4010074" y="500709"/>
                </a:lnTo>
                <a:lnTo>
                  <a:pt x="3996016" y="521561"/>
                </a:lnTo>
                <a:lnTo>
                  <a:pt x="3975164" y="535619"/>
                </a:lnTo>
                <a:lnTo>
                  <a:pt x="3949629" y="540774"/>
                </a:lnTo>
                <a:close/>
              </a:path>
              <a:path w="4015740" h="541020">
                <a:moveTo>
                  <a:pt x="4015229" y="212774"/>
                </a:moveTo>
                <a:lnTo>
                  <a:pt x="1770629" y="212774"/>
                </a:lnTo>
                <a:lnTo>
                  <a:pt x="1775785" y="187240"/>
                </a:lnTo>
                <a:lnTo>
                  <a:pt x="1789843" y="166388"/>
                </a:lnTo>
                <a:lnTo>
                  <a:pt x="1810695" y="152330"/>
                </a:lnTo>
                <a:lnTo>
                  <a:pt x="1836229" y="147174"/>
                </a:lnTo>
                <a:lnTo>
                  <a:pt x="3949629" y="147174"/>
                </a:lnTo>
                <a:lnTo>
                  <a:pt x="3996016" y="166388"/>
                </a:lnTo>
                <a:lnTo>
                  <a:pt x="4015229" y="2127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1389051" y="1296473"/>
            <a:ext cx="14240403" cy="41359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395"/>
              </a:spcBef>
            </a:pPr>
            <a:r>
              <a:rPr lang="en-US" altLang="zh-CN" sz="1865" b="1" spc="-33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@Test</a:t>
            </a:r>
            <a:endParaRPr lang="en-US" altLang="zh-CN" sz="1865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260"/>
              </a:spcBef>
            </a:pPr>
            <a:r>
              <a:rPr lang="en-US" altLang="zh-CN" sz="186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public void </a:t>
            </a:r>
            <a:r>
              <a:rPr lang="en-US" altLang="zh-CN" sz="1865" spc="-7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addAndDeleteBeneficiary</a:t>
            </a:r>
            <a:r>
              <a:rPr lang="en-US" altLang="zh-CN" sz="1865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()</a:t>
            </a:r>
            <a:r>
              <a:rPr lang="en-US" altLang="zh-CN" sz="1865" spc="-13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{</a:t>
            </a:r>
            <a:endParaRPr lang="en-US" altLang="zh-CN" sz="1865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626745">
              <a:spcBef>
                <a:spcPts val="260"/>
              </a:spcBef>
            </a:pPr>
            <a:r>
              <a:rPr lang="en-US" altLang="zh-CN" sz="1865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String </a:t>
            </a:r>
            <a:r>
              <a:rPr lang="en-US" altLang="zh-CN" sz="1865" spc="-7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addUrl</a:t>
            </a:r>
            <a:r>
              <a:rPr lang="en-US" altLang="zh-CN" sz="1865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=</a:t>
            </a:r>
            <a:r>
              <a:rPr lang="en-US" altLang="zh-CN" sz="1865" spc="-8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b="1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"/accounts/{</a:t>
            </a:r>
            <a:r>
              <a:rPr lang="en-US" altLang="zh-CN" sz="1865" b="1" spc="-7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accountId</a:t>
            </a:r>
            <a:r>
              <a:rPr lang="en-US" altLang="zh-CN" sz="1865" b="1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}/beneficiaries"</a:t>
            </a:r>
            <a:r>
              <a:rPr lang="en-US" altLang="zh-CN" sz="1865" spc="-7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;</a:t>
            </a:r>
            <a:endParaRPr lang="en-US" altLang="zh-CN" sz="1865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626745" marR="6985">
              <a:lnSpc>
                <a:spcPct val="112000"/>
              </a:lnSpc>
              <a:spcBef>
                <a:spcPts val="135"/>
              </a:spcBef>
            </a:pP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URI </a:t>
            </a:r>
            <a:r>
              <a:rPr sz="1865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newBeneficiaryLocation</a:t>
            </a: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= </a:t>
            </a:r>
            <a:r>
              <a:rPr sz="1865" spc="-13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restTemplate.postForLocation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(</a:t>
            </a:r>
            <a:r>
              <a:rPr sz="1865" b="1" spc="-13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addUrl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, </a:t>
            </a: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"David", 1);</a:t>
            </a:r>
            <a:endParaRPr lang="en-US" sz="1865" spc="-7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626745" marR="6985">
              <a:lnSpc>
                <a:spcPct val="112000"/>
              </a:lnSpc>
              <a:spcBef>
                <a:spcPts val="135"/>
              </a:spcBef>
            </a:pP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Beneficiary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865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newBeneficiary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626745" marR="462280" indent="440055">
              <a:lnSpc>
                <a:spcPct val="112000"/>
              </a:lnSpc>
            </a:pP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= 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restTemplate.getForObject(newBeneficiaryLocation, </a:t>
            </a:r>
            <a:r>
              <a:rPr sz="1865" spc="-2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Beneficiary.class);  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assertThat(newBeneficiary.getName()).isEqualTo("David");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626745" marR="3717925">
              <a:lnSpc>
                <a:spcPct val="223000"/>
              </a:lnSpc>
            </a:pP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restTemplate.delete(newBeneficiaryLocation);  </a:t>
            </a: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ResponseEntity&lt;Account&gt;</a:t>
            </a:r>
            <a:r>
              <a:rPr sz="1865" spc="-2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response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020445">
              <a:spcBef>
                <a:spcPts val="260"/>
              </a:spcBef>
            </a:pP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= 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restTemplate.getForEntity(newBeneficiaryLocation,</a:t>
            </a:r>
            <a:r>
              <a:rPr sz="1865" spc="-1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Account.class);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Times New Roman" panose="02020603050405020304"/>
            </a:endParaRPr>
          </a:p>
          <a:p>
            <a:pPr marL="626745"/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assertThat(</a:t>
            </a:r>
            <a:r>
              <a:rPr sz="1865" b="1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response.getStatusCode()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).isEqualTo(HttpStatus.NOT_FOUND);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260"/>
              </a:spcBef>
            </a:pP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}</a:t>
            </a:r>
            <a:endParaRPr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19"/>
          <p:cNvSpPr txBox="1">
            <a:spLocks noGrp="1"/>
          </p:cNvSpPr>
          <p:nvPr>
            <p:ph type="title"/>
          </p:nvPr>
        </p:nvSpPr>
        <p:spPr>
          <a:xfrm>
            <a:off x="353060" y="260129"/>
            <a:ext cx="971804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16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TestRestTemplate</a:t>
            </a:r>
            <a:r>
              <a:rPr lang="zh-CN" altLang="en-US"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的示例代码 </a:t>
            </a:r>
            <a:r>
              <a:rPr lang="en-US" altLang="zh-CN"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-- </a:t>
            </a:r>
            <a:r>
              <a:rPr lang="zh-CN" altLang="en-US" spc="-2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测试代码</a:t>
            </a:r>
            <a:endParaRPr lang="zh-CN" altLang="en-US" spc="-24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65600" y="5175393"/>
            <a:ext cx="5354320" cy="721360"/>
          </a:xfrm>
          <a:custGeom>
            <a:avLst/>
            <a:gdLst/>
            <a:ahLst/>
            <a:cxnLst/>
            <a:rect l="l" t="t" r="r" b="b"/>
            <a:pathLst>
              <a:path w="4015740" h="541020">
                <a:moveTo>
                  <a:pt x="1770629" y="212774"/>
                </a:moveTo>
                <a:lnTo>
                  <a:pt x="1775785" y="187240"/>
                </a:lnTo>
                <a:lnTo>
                  <a:pt x="1789843" y="166388"/>
                </a:lnTo>
                <a:lnTo>
                  <a:pt x="1810695" y="152330"/>
                </a:lnTo>
                <a:lnTo>
                  <a:pt x="1836229" y="147174"/>
                </a:lnTo>
                <a:lnTo>
                  <a:pt x="2144729" y="147174"/>
                </a:lnTo>
                <a:lnTo>
                  <a:pt x="2705879" y="147174"/>
                </a:lnTo>
                <a:lnTo>
                  <a:pt x="3949629" y="147174"/>
                </a:lnTo>
                <a:lnTo>
                  <a:pt x="3962487" y="148447"/>
                </a:lnTo>
                <a:lnTo>
                  <a:pt x="4004208" y="176380"/>
                </a:lnTo>
                <a:lnTo>
                  <a:pt x="4015229" y="212774"/>
                </a:lnTo>
                <a:lnTo>
                  <a:pt x="4015229" y="311174"/>
                </a:lnTo>
                <a:lnTo>
                  <a:pt x="4015229" y="475174"/>
                </a:lnTo>
                <a:lnTo>
                  <a:pt x="4010074" y="500709"/>
                </a:lnTo>
                <a:lnTo>
                  <a:pt x="3996016" y="521561"/>
                </a:lnTo>
                <a:lnTo>
                  <a:pt x="3975164" y="535619"/>
                </a:lnTo>
                <a:lnTo>
                  <a:pt x="3949629" y="540774"/>
                </a:lnTo>
                <a:lnTo>
                  <a:pt x="2705879" y="540774"/>
                </a:lnTo>
                <a:lnTo>
                  <a:pt x="2144729" y="540774"/>
                </a:lnTo>
                <a:lnTo>
                  <a:pt x="1836229" y="540774"/>
                </a:lnTo>
                <a:lnTo>
                  <a:pt x="1810695" y="535619"/>
                </a:lnTo>
                <a:lnTo>
                  <a:pt x="1789843" y="521561"/>
                </a:lnTo>
                <a:lnTo>
                  <a:pt x="1775785" y="500709"/>
                </a:lnTo>
                <a:lnTo>
                  <a:pt x="1770629" y="475174"/>
                </a:lnTo>
                <a:lnTo>
                  <a:pt x="1770629" y="311174"/>
                </a:lnTo>
                <a:lnTo>
                  <a:pt x="0" y="0"/>
                </a:lnTo>
                <a:lnTo>
                  <a:pt x="1770629" y="21277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25"/>
          <p:cNvSpPr txBox="1"/>
          <p:nvPr/>
        </p:nvSpPr>
        <p:spPr>
          <a:xfrm>
            <a:off x="6760633" y="5472007"/>
            <a:ext cx="2558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检查响应的状态码</a:t>
            </a:r>
            <a:endParaRPr lang="zh-CN" altLang="en-US" sz="1865" spc="-7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03681" y="1425609"/>
            <a:ext cx="3677920" cy="574887"/>
          </a:xfrm>
          <a:custGeom>
            <a:avLst/>
            <a:gdLst/>
            <a:ahLst/>
            <a:cxnLst/>
            <a:rect l="l" t="t" r="r" b="b"/>
            <a:pathLst>
              <a:path w="2758440" h="431165">
                <a:moveTo>
                  <a:pt x="1253594" y="52899"/>
                </a:moveTo>
                <a:lnTo>
                  <a:pt x="1257751" y="32308"/>
                </a:lnTo>
                <a:lnTo>
                  <a:pt x="1269088" y="15494"/>
                </a:lnTo>
                <a:lnTo>
                  <a:pt x="1285903" y="4157"/>
                </a:lnTo>
                <a:lnTo>
                  <a:pt x="1306494" y="0"/>
                </a:lnTo>
                <a:lnTo>
                  <a:pt x="1504344" y="0"/>
                </a:lnTo>
                <a:lnTo>
                  <a:pt x="1880469" y="0"/>
                </a:lnTo>
                <a:lnTo>
                  <a:pt x="2705194" y="0"/>
                </a:lnTo>
                <a:lnTo>
                  <a:pt x="2715562" y="1025"/>
                </a:lnTo>
                <a:lnTo>
                  <a:pt x="2749206" y="23551"/>
                </a:lnTo>
                <a:lnTo>
                  <a:pt x="2758094" y="52899"/>
                </a:lnTo>
                <a:lnTo>
                  <a:pt x="2758094" y="185149"/>
                </a:lnTo>
                <a:lnTo>
                  <a:pt x="2758094" y="264499"/>
                </a:lnTo>
                <a:lnTo>
                  <a:pt x="2753937" y="285091"/>
                </a:lnTo>
                <a:lnTo>
                  <a:pt x="2742600" y="301905"/>
                </a:lnTo>
                <a:lnTo>
                  <a:pt x="2725785" y="313242"/>
                </a:lnTo>
                <a:lnTo>
                  <a:pt x="2705194" y="317399"/>
                </a:lnTo>
                <a:lnTo>
                  <a:pt x="1880469" y="317399"/>
                </a:lnTo>
                <a:lnTo>
                  <a:pt x="1504344" y="317399"/>
                </a:lnTo>
                <a:lnTo>
                  <a:pt x="1306494" y="317399"/>
                </a:lnTo>
                <a:lnTo>
                  <a:pt x="1285903" y="313242"/>
                </a:lnTo>
                <a:lnTo>
                  <a:pt x="1269088" y="301905"/>
                </a:lnTo>
                <a:lnTo>
                  <a:pt x="1257751" y="285091"/>
                </a:lnTo>
                <a:lnTo>
                  <a:pt x="1253594" y="264499"/>
                </a:lnTo>
                <a:lnTo>
                  <a:pt x="0" y="430975"/>
                </a:lnTo>
                <a:lnTo>
                  <a:pt x="1253594" y="185149"/>
                </a:lnTo>
                <a:lnTo>
                  <a:pt x="1253594" y="52899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8728819" y="1473633"/>
            <a:ext cx="1851108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zh-CN" altLang="en-US"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相对路径</a:t>
            </a:r>
            <a:endParaRPr lang="zh-CN" altLang="en-US" sz="1865" spc="-7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4" y="260551"/>
            <a:ext cx="5597313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dirty="0"/>
              <a:t>对Spring MVC测试的需求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649" y="1183165"/>
            <a:ext cx="8730827" cy="2353507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考虑到下面的控制器，你如何验证</a:t>
            </a:r>
            <a:r>
              <a:rPr lang="zh-CN" altLang="en-US"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：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9325" lvl="1" indent="-415925">
              <a:spcBef>
                <a:spcPts val="260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948690" algn="l"/>
                <a:tab pos="94932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@PutMapping的结果是一个正确的URL映射？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9325" lvl="1" indent="-396875">
              <a:spcBef>
                <a:spcPts val="300"/>
              </a:spcBef>
              <a:buClr>
                <a:srgbClr val="33928A"/>
              </a:buClr>
              <a:buSzPct val="90000"/>
              <a:buFont typeface="Arial" panose="020B0604020202020204"/>
              <a:buChar char="–"/>
              <a:tabLst>
                <a:tab pos="948690" algn="l"/>
                <a:tab pos="94932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@PathVariable的映射是有效的？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9325" indent="-396875">
              <a:spcBef>
                <a:spcPts val="305"/>
              </a:spcBef>
              <a:buClr>
                <a:srgbClr val="33928A"/>
              </a:buClr>
              <a:buChar char="–"/>
              <a:tabLst>
                <a:tab pos="948690" algn="l"/>
                <a:tab pos="949325" algn="l"/>
              </a:tabLst>
            </a:pPr>
            <a:r>
              <a:rPr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帐户从传入的JSON/XML中被正确映射？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9325" indent="-396875">
              <a:spcBef>
                <a:spcPts val="220"/>
              </a:spcBef>
              <a:buClr>
                <a:srgbClr val="33928A"/>
              </a:buClr>
              <a:buChar char="–"/>
              <a:tabLst>
                <a:tab pos="948690" algn="l"/>
                <a:tab pos="949325" algn="l"/>
              </a:tabLst>
            </a:pPr>
            <a:r>
              <a:rPr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返回的状态是HTTP 204？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9325" indent="-396875">
              <a:spcBef>
                <a:spcPts val="220"/>
              </a:spcBef>
              <a:buClr>
                <a:srgbClr val="33928A"/>
              </a:buClr>
              <a:buChar char="–"/>
              <a:tabLst>
                <a:tab pos="948690" algn="l"/>
                <a:tab pos="949325" algn="l"/>
              </a:tabLst>
            </a:pPr>
            <a:r>
              <a:rPr sz="21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是否按照预期处理了任何异常？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7221" y="3632200"/>
            <a:ext cx="11219180" cy="229446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文本框 23"/>
          <p:cNvSpPr txBox="1"/>
          <p:nvPr/>
        </p:nvSpPr>
        <p:spPr>
          <a:xfrm>
            <a:off x="745709" y="3584458"/>
            <a:ext cx="13183666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225925"/>
            <a:r>
              <a:rPr sz="2135" spc="-7" dirty="0">
                <a:solidFill>
                  <a:srgbClr val="646464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@PutMapping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(</a:t>
            </a:r>
            <a:r>
              <a:rPr sz="2135" spc="-7" dirty="0">
                <a:solidFill>
                  <a:srgbClr val="2A00F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"/account/{id}"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)</a:t>
            </a:r>
            <a:endParaRPr sz="2135" spc="-7" dirty="0">
              <a:latin typeface="思源黑体 CN Normal" panose="020B0200000000000000" pitchFamily="34" charset="-122"/>
              <a:cs typeface="Arial" panose="020B0604020202020204"/>
              <a:sym typeface="+mn-ea"/>
            </a:endParaRPr>
          </a:p>
          <a:p>
            <a:pPr marR="4225925"/>
            <a:r>
              <a:rPr sz="2135" spc="-7" dirty="0">
                <a:solidFill>
                  <a:srgbClr val="646464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@ResponseStatus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(HttpStatus.</a:t>
            </a:r>
            <a:r>
              <a:rPr sz="2135" i="1" spc="-7" dirty="0">
                <a:solidFill>
                  <a:srgbClr val="0000C0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NO_CONTENT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) </a:t>
            </a:r>
            <a:r>
              <a:rPr sz="2135" spc="-7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//</a:t>
            </a:r>
            <a:r>
              <a:rPr sz="2135" spc="-47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 </a:t>
            </a:r>
            <a:r>
              <a:rPr sz="2135" spc="-7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204</a:t>
            </a:r>
            <a:endParaRPr sz="2135" spc="-7" dirty="0">
              <a:solidFill>
                <a:srgbClr val="3E7F5F"/>
              </a:solidFill>
              <a:latin typeface="思源黑体 CN Normal" panose="020B0200000000000000" pitchFamily="34" charset="-122"/>
              <a:cs typeface="Arial" panose="020B0604020202020204"/>
              <a:sym typeface="+mn-ea"/>
            </a:endParaRPr>
          </a:p>
          <a:p>
            <a:pPr marR="4225925"/>
            <a:r>
              <a:rPr sz="2135" b="1" spc="-7" dirty="0">
                <a:solidFill>
                  <a:srgbClr val="7F0055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public void 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updateOrder(</a:t>
            </a:r>
            <a:r>
              <a:rPr sz="2135" spc="-7" dirty="0">
                <a:solidFill>
                  <a:srgbClr val="646464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@RequestBody 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Account account, </a:t>
            </a:r>
            <a:r>
              <a:rPr sz="2135" spc="-20" dirty="0">
                <a:solidFill>
                  <a:srgbClr val="646464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@PathVariable </a:t>
            </a:r>
            <a:r>
              <a:rPr sz="2135" spc="-7" dirty="0">
                <a:solidFill>
                  <a:srgbClr val="7F0055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long 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id)</a:t>
            </a:r>
            <a:r>
              <a:rPr sz="2135" spc="-8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 </a:t>
            </a:r>
            <a:r>
              <a:rPr sz="2135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{</a:t>
            </a:r>
            <a:endParaRPr sz="2135" dirty="0">
              <a:latin typeface="思源黑体 CN Normal" panose="020B0200000000000000" pitchFamily="34" charset="-122"/>
              <a:cs typeface="Arial" panose="020B0604020202020204"/>
              <a:sym typeface="+mn-ea"/>
            </a:endParaRPr>
          </a:p>
          <a:p>
            <a:pPr marR="4225925"/>
            <a:r>
              <a:rPr sz="2135" spc="-7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      // process updated account and </a:t>
            </a:r>
            <a:r>
              <a:rPr sz="2135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return </a:t>
            </a:r>
            <a:r>
              <a:rPr sz="2135" spc="-7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empty </a:t>
            </a:r>
            <a:r>
              <a:rPr sz="2135" dirty="0">
                <a:solidFill>
                  <a:srgbClr val="3E7F5F"/>
                </a:solidFill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response  </a:t>
            </a:r>
            <a:endParaRPr sz="2135" dirty="0">
              <a:solidFill>
                <a:srgbClr val="3E7F5F"/>
              </a:solidFill>
              <a:latin typeface="思源黑体 CN Normal" panose="020B0200000000000000" pitchFamily="34" charset="-122"/>
              <a:cs typeface="Arial" panose="020B0604020202020204"/>
              <a:sym typeface="+mn-ea"/>
            </a:endParaRPr>
          </a:p>
          <a:p>
            <a:pPr marR="4225925"/>
            <a:r>
              <a:rPr sz="2135" spc="-13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      accountManager.update(id, </a:t>
            </a:r>
            <a:r>
              <a:rPr sz="2135" spc="-7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account);</a:t>
            </a:r>
            <a:endParaRPr sz="2135" spc="-7" dirty="0">
              <a:latin typeface="思源黑体 CN Normal" panose="020B0200000000000000" pitchFamily="34" charset="-122"/>
              <a:cs typeface="Arial" panose="020B0604020202020204"/>
              <a:sym typeface="+mn-ea"/>
            </a:endParaRPr>
          </a:p>
          <a:p>
            <a:pPr marR="4225925"/>
            <a:r>
              <a:rPr sz="2135" dirty="0">
                <a:latin typeface="思源黑体 CN Normal" panose="020B0200000000000000" pitchFamily="34" charset="-122"/>
                <a:cs typeface="Arial" panose="020B0604020202020204"/>
                <a:sym typeface="+mn-ea"/>
              </a:rPr>
              <a:t>}</a:t>
            </a:r>
            <a:endParaRPr lang="zh-CN" altLang="en-US" sz="213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3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2"/>
            <a:ext cx="605536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spc="-12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MVC</a:t>
            </a:r>
            <a:r>
              <a:rPr lang="zh-CN" altLang="en-US" spc="-12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测试框架概览</a:t>
            </a:r>
            <a:endParaRPr lang="zh-CN" altLang="en-US" spc="-12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7522" y="1170369"/>
            <a:ext cx="10631180" cy="2977011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415925" indent="-399415">
              <a:spcBef>
                <a:spcPts val="415"/>
              </a:spcBef>
              <a:buClr>
                <a:srgbClr val="33928A"/>
              </a:buClr>
              <a:buChar char="•"/>
              <a:tabLst>
                <a:tab pos="415290" algn="l"/>
                <a:tab pos="415925" algn="l"/>
              </a:tabLst>
            </a:pPr>
            <a:r>
              <a:rPr 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2665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框架的一部分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551180">
              <a:spcBef>
                <a:spcPts val="260"/>
              </a:spcBef>
              <a:tabLst>
                <a:tab pos="948690" algn="l"/>
              </a:tabLst>
            </a:pPr>
            <a:r>
              <a:rPr sz="2400" dirty="0">
                <a:solidFill>
                  <a:srgbClr val="33928A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–	</a:t>
            </a:r>
            <a:r>
              <a:rPr lang="zh-CN" altLang="en-US"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</a:t>
            </a:r>
            <a:r>
              <a:rPr sz="2400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spring-test.jar</a:t>
            </a:r>
            <a:r>
              <a:rPr lang="zh-CN" altLang="en-US" sz="2400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中可以看到</a:t>
            </a:r>
            <a:endParaRPr lang="en-US" sz="24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551180">
              <a:spcBef>
                <a:spcPts val="260"/>
              </a:spcBef>
              <a:tabLst>
                <a:tab pos="948690" algn="l"/>
              </a:tabLst>
            </a:pPr>
            <a:endParaRPr lang="en-US" sz="24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5925" indent="-399415">
              <a:spcBef>
                <a:spcPts val="455"/>
              </a:spcBef>
              <a:buClr>
                <a:srgbClr val="33928A"/>
              </a:buClr>
              <a:buFontTx/>
              <a:buChar char="•"/>
              <a:tabLst>
                <a:tab pos="415290" algn="l"/>
                <a:tab pos="415925" algn="l"/>
              </a:tabLst>
            </a:pPr>
            <a:r>
              <a:rPr lang="en-US" altLang="zh-CN" sz="2665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目标：为测试Spring MVC代码提供一流的支持</a:t>
            </a:r>
            <a:endParaRPr lang="en-US" altLang="zh-CN" sz="2665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949325" lvl="1" indent="-398780">
              <a:spcBef>
                <a:spcPts val="285"/>
              </a:spcBef>
              <a:buClr>
                <a:srgbClr val="33928A"/>
              </a:buClr>
              <a:buFontTx/>
              <a:buChar char="–"/>
              <a:tabLst>
                <a:tab pos="948690" algn="l"/>
                <a:tab pos="949325" algn="l"/>
              </a:tabLst>
            </a:pPr>
            <a:r>
              <a:rPr lang="zh-CN" altLang="en-US" sz="24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通过</a:t>
            </a:r>
            <a:r>
              <a:rPr lang="en-US" altLang="zh-CN" sz="24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DispatcherServlet</a:t>
            </a:r>
            <a:r>
              <a:rPr lang="zh-CN" altLang="en-US" sz="24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处理请求</a:t>
            </a:r>
            <a:endParaRPr lang="en-US" altLang="zh-CN" sz="24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949325" lvl="1" indent="-398780">
              <a:spcBef>
                <a:spcPts val="300"/>
              </a:spcBef>
              <a:buClr>
                <a:srgbClr val="33928A"/>
              </a:buClr>
              <a:buFontTx/>
              <a:buChar char="–"/>
              <a:tabLst>
                <a:tab pos="948690" algn="l"/>
                <a:tab pos="949325" algn="l"/>
              </a:tabLst>
            </a:pPr>
            <a:r>
              <a:rPr lang="zh-CN" altLang="en-US" sz="24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不需要运行</a:t>
            </a:r>
            <a:r>
              <a:rPr lang="en-US" altLang="zh-CN" sz="24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Web</a:t>
            </a:r>
            <a:r>
              <a:rPr lang="zh-CN" altLang="en-US" sz="24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容器即可测试</a:t>
            </a:r>
            <a:endParaRPr lang="en-US" altLang="zh-CN" sz="24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160780">
              <a:spcBef>
                <a:spcPts val="300"/>
              </a:spcBef>
              <a:tabLst>
                <a:tab pos="1558290" algn="l"/>
              </a:tabLst>
            </a:pPr>
            <a:r>
              <a:rPr lang="en-US" altLang="zh-CN" sz="2400" dirty="0">
                <a:solidFill>
                  <a:srgbClr val="33928A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–	</a:t>
            </a:r>
            <a:r>
              <a:rPr lang="en-US" altLang="zh-CN" sz="1865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不需要</a:t>
            </a:r>
            <a:r>
              <a:rPr lang="zh-CN" altLang="en-US" sz="1865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为</a:t>
            </a:r>
            <a:r>
              <a:rPr lang="en-US" altLang="zh-CN" sz="1865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测试代码协调服务器的URL/端口</a:t>
            </a:r>
            <a:endParaRPr lang="en-US" altLang="zh-CN" sz="1865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09148" y="112183"/>
            <a:ext cx="2237315" cy="14499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9853082" y="1251221"/>
            <a:ext cx="1949873" cy="393700"/>
          </a:xfrm>
          <a:custGeom>
            <a:avLst/>
            <a:gdLst/>
            <a:ahLst/>
            <a:cxnLst/>
            <a:rect l="l" t="t" r="r" b="b"/>
            <a:pathLst>
              <a:path w="1462404" h="295275">
                <a:moveTo>
                  <a:pt x="0" y="0"/>
                </a:moveTo>
                <a:lnTo>
                  <a:pt x="1462086" y="0"/>
                </a:lnTo>
                <a:lnTo>
                  <a:pt x="1462086" y="295071"/>
                </a:lnTo>
                <a:lnTo>
                  <a:pt x="0" y="2950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10288066" y="1221029"/>
            <a:ext cx="130725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9845" marR="6985" indent="-13335">
              <a:spcBef>
                <a:spcPts val="135"/>
              </a:spcBef>
            </a:pPr>
            <a:r>
              <a:rPr sz="1335" b="1" spc="-7" dirty="0">
                <a:solidFill>
                  <a:srgbClr val="4C4C4C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1335" b="1" spc="-120" dirty="0">
                <a:solidFill>
                  <a:srgbClr val="4C4C4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35" b="1" spc="-7" dirty="0">
                <a:solidFill>
                  <a:srgbClr val="4C4C4C"/>
                </a:solidFill>
                <a:latin typeface="Verdana" panose="020B0604030504040204"/>
                <a:cs typeface="Verdana" panose="020B0604030504040204"/>
              </a:rPr>
              <a:t>TEST  FRAMEWORK</a:t>
            </a:r>
            <a:endParaRPr sz="133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9682" y="5425748"/>
            <a:ext cx="11247967" cy="768773"/>
          </a:xfrm>
          <a:custGeom>
            <a:avLst/>
            <a:gdLst/>
            <a:ahLst/>
            <a:cxnLst/>
            <a:rect l="l" t="t" r="r" b="b"/>
            <a:pathLst>
              <a:path w="8435975" h="576579">
                <a:moveTo>
                  <a:pt x="0" y="96071"/>
                </a:moveTo>
                <a:lnTo>
                  <a:pt x="7549" y="58676"/>
                </a:lnTo>
                <a:lnTo>
                  <a:pt x="28138" y="28138"/>
                </a:lnTo>
                <a:lnTo>
                  <a:pt x="58676" y="7549"/>
                </a:lnTo>
                <a:lnTo>
                  <a:pt x="96071" y="0"/>
                </a:lnTo>
                <a:lnTo>
                  <a:pt x="8339903" y="0"/>
                </a:lnTo>
                <a:lnTo>
                  <a:pt x="8393203" y="16141"/>
                </a:lnTo>
                <a:lnTo>
                  <a:pt x="8428661" y="59306"/>
                </a:lnTo>
                <a:lnTo>
                  <a:pt x="8435974" y="96071"/>
                </a:lnTo>
                <a:lnTo>
                  <a:pt x="8435974" y="480345"/>
                </a:lnTo>
                <a:lnTo>
                  <a:pt x="8428424" y="517740"/>
                </a:lnTo>
                <a:lnTo>
                  <a:pt x="8407836" y="548278"/>
                </a:lnTo>
                <a:lnTo>
                  <a:pt x="8377298" y="568867"/>
                </a:lnTo>
                <a:lnTo>
                  <a:pt x="8339903" y="576416"/>
                </a:lnTo>
                <a:lnTo>
                  <a:pt x="96071" y="576416"/>
                </a:lnTo>
                <a:lnTo>
                  <a:pt x="58676" y="568867"/>
                </a:lnTo>
                <a:lnTo>
                  <a:pt x="28138" y="548278"/>
                </a:lnTo>
                <a:lnTo>
                  <a:pt x="7549" y="517740"/>
                </a:lnTo>
                <a:lnTo>
                  <a:pt x="0" y="480345"/>
                </a:lnTo>
                <a:lnTo>
                  <a:pt x="0" y="96071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19667" y="5577918"/>
            <a:ext cx="573615" cy="46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1405681" y="5477340"/>
            <a:ext cx="9674860" cy="7968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  <a:tabLst>
                <a:tab pos="812165" algn="l"/>
              </a:tabLst>
            </a:pPr>
            <a:r>
              <a:rPr lang="zh-CN" altLang="en-US" sz="2135" spc="-7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参考：</a:t>
            </a:r>
            <a:r>
              <a:rPr sz="2135" u="heavy" spc="-7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3"/>
              </a:rPr>
              <a:t>Spring Framework Reference, Spring </a:t>
            </a:r>
            <a:r>
              <a:rPr sz="2135" u="heavy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3"/>
              </a:rPr>
              <a:t>MVC </a:t>
            </a:r>
            <a:r>
              <a:rPr sz="2135" u="heavy" spc="-73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3"/>
              </a:rPr>
              <a:t>Test</a:t>
            </a:r>
            <a:r>
              <a:rPr sz="2135" u="heavy" spc="-107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3"/>
              </a:rPr>
              <a:t> </a:t>
            </a:r>
            <a:r>
              <a:rPr sz="2135" u="heavy" spc="-7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hlinkClick r:id="rId3"/>
              </a:rPr>
              <a:t>Framework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7145">
              <a:spcBef>
                <a:spcPts val="45"/>
              </a:spcBef>
            </a:pPr>
            <a:r>
              <a:rPr sz="1465" spc="-7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http://docs.spring.io/spring/docs/current/spring-framework-reference/htmlsingle/#spring-mvc-test-framework</a:t>
            </a:r>
            <a:endParaRPr sz="14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091" y="6523481"/>
            <a:ext cx="0" cy="145627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8735"/>
                </a:lnTo>
              </a:path>
            </a:pathLst>
          </a:custGeom>
          <a:ln w="22614">
            <a:solidFill>
              <a:srgbClr val="0087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75544" y="6472767"/>
            <a:ext cx="0" cy="196427"/>
          </a:xfrm>
          <a:custGeom>
            <a:avLst/>
            <a:gdLst/>
            <a:ahLst/>
            <a:cxnLst/>
            <a:rect l="l" t="t" r="r" b="b"/>
            <a:pathLst>
              <a:path h="147320">
                <a:moveTo>
                  <a:pt x="0" y="0"/>
                </a:moveTo>
                <a:lnTo>
                  <a:pt x="0" y="146772"/>
                </a:lnTo>
              </a:path>
            </a:pathLst>
          </a:custGeom>
          <a:ln w="22614">
            <a:solidFill>
              <a:srgbClr val="0087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3061" y="260129"/>
            <a:ext cx="461348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18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示例：</a:t>
            </a:r>
            <a:r>
              <a:rPr spc="-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MockMvc</a:t>
            </a:r>
            <a:r>
              <a:rPr spc="-3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 altLang="en-US" spc="-33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</a:t>
            </a:r>
            <a:endParaRPr lang="zh-CN" altLang="en-US" spc="-333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5173" y="1002454"/>
            <a:ext cx="9814560" cy="44966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51374" y="1087967"/>
            <a:ext cx="9629140" cy="4311227"/>
          </a:xfrm>
          <a:custGeom>
            <a:avLst/>
            <a:gdLst/>
            <a:ahLst/>
            <a:cxnLst/>
            <a:rect l="l" t="t" r="r" b="b"/>
            <a:pathLst>
              <a:path w="7221855" h="3700145">
                <a:moveTo>
                  <a:pt x="0" y="0"/>
                </a:moveTo>
                <a:lnTo>
                  <a:pt x="7221600" y="0"/>
                </a:lnTo>
                <a:lnTo>
                  <a:pt x="7221600" y="3699804"/>
                </a:lnTo>
                <a:lnTo>
                  <a:pt x="0" y="3699804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251374" y="1087967"/>
            <a:ext cx="9629140" cy="4321387"/>
          </a:xfrm>
          <a:custGeom>
            <a:avLst/>
            <a:gdLst/>
            <a:ahLst/>
            <a:cxnLst/>
            <a:rect l="l" t="t" r="r" b="b"/>
            <a:pathLst>
              <a:path w="7221855" h="3700145">
                <a:moveTo>
                  <a:pt x="0" y="0"/>
                </a:moveTo>
                <a:lnTo>
                  <a:pt x="7221600" y="0"/>
                </a:lnTo>
                <a:lnTo>
                  <a:pt x="7221600" y="3699804"/>
                </a:lnTo>
                <a:lnTo>
                  <a:pt x="0" y="3699804"/>
                </a:lnTo>
                <a:lnTo>
                  <a:pt x="0" y="0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379221" y="1167553"/>
            <a:ext cx="9310793" cy="41970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600" b="1" spc="-7" dirty="0">
                <a:solidFill>
                  <a:srgbClr val="7E002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import static</a:t>
            </a:r>
            <a:r>
              <a:rPr sz="1600" spc="-67" dirty="0">
                <a:solidFill>
                  <a:srgbClr val="7E002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sz="1600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org.springframework.test.web.servlet.request.MockMvcRequestBuilders.*;</a:t>
            </a:r>
            <a:endParaRPr sz="16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spcBef>
                <a:spcPts val="95"/>
              </a:spcBef>
            </a:pPr>
            <a:r>
              <a:rPr sz="1600" b="1" spc="-7" dirty="0">
                <a:solidFill>
                  <a:srgbClr val="7E002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import static</a:t>
            </a:r>
            <a:r>
              <a:rPr sz="1600" spc="-20" dirty="0">
                <a:solidFill>
                  <a:srgbClr val="7E002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sz="1600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org.springframework.test.web.servlet.result.MockMvcResultMatchers.*;</a:t>
            </a:r>
            <a:endParaRPr lang="en-US" sz="16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spcBef>
                <a:spcPts val="95"/>
              </a:spcBef>
            </a:pPr>
            <a:endParaRPr lang="en-US" sz="16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lnSpc>
                <a:spcPts val="2220"/>
              </a:lnSpc>
              <a:spcBef>
                <a:spcPts val="135"/>
              </a:spcBef>
            </a:pPr>
            <a:r>
              <a:rPr lang="en-US" altLang="zh-CN" sz="1600" b="1" spc="-13" dirty="0">
                <a:solidFill>
                  <a:srgbClr val="646464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@</a:t>
            </a:r>
            <a:r>
              <a:rPr lang="en-US" altLang="zh-CN" sz="1600" b="1" spc="-13" dirty="0" err="1">
                <a:solidFill>
                  <a:srgbClr val="646464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SpringBootTest</a:t>
            </a:r>
            <a:r>
              <a:rPr lang="en-US" altLang="zh-CN" sz="1600" spc="-13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(</a:t>
            </a:r>
            <a:r>
              <a:rPr lang="en-US" altLang="zh-CN" sz="1600" spc="-13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webEnvironment</a:t>
            </a:r>
            <a:r>
              <a:rPr lang="en-US" altLang="zh-CN" sz="1600" spc="-13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=</a:t>
            </a:r>
            <a:r>
              <a:rPr lang="en-US" altLang="zh-CN" sz="1600" spc="120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 sz="1600" spc="-13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WebEnvironment.</a:t>
            </a:r>
            <a:r>
              <a:rPr lang="en-US" altLang="zh-CN" sz="1600" b="1" i="1" spc="-13" dirty="0" err="1">
                <a:solidFill>
                  <a:srgbClr val="0000FF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MOCK</a:t>
            </a:r>
            <a:r>
              <a:rPr lang="en-US" altLang="zh-CN" sz="1600" spc="-13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)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lnSpc>
                <a:spcPts val="2220"/>
              </a:lnSpc>
            </a:pPr>
            <a:r>
              <a:rPr lang="en-US" altLang="zh-CN" sz="1600" b="1" spc="-7" dirty="0">
                <a:solidFill>
                  <a:srgbClr val="666666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@</a:t>
            </a:r>
            <a:r>
              <a:rPr lang="en-US" altLang="zh-CN" sz="1600" b="1" spc="-7" dirty="0" err="1">
                <a:solidFill>
                  <a:srgbClr val="666666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AutoConfigureMockMvc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spcBef>
                <a:spcPts val="135"/>
              </a:spcBef>
            </a:pPr>
            <a:r>
              <a:rPr lang="en-US" altLang="zh-CN" sz="1600" b="1" spc="-7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public </a:t>
            </a:r>
            <a:r>
              <a:rPr lang="en-US" altLang="zh-CN" sz="1600" b="1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final </a:t>
            </a:r>
            <a:r>
              <a:rPr lang="en-US" altLang="zh-CN" sz="1600" b="1" spc="-7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class</a:t>
            </a:r>
            <a:r>
              <a:rPr lang="en-US" altLang="zh-CN" sz="1600" spc="-7" dirty="0">
                <a:solidFill>
                  <a:srgbClr val="7F0055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 sz="1600" spc="-20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AccountControllerTests</a:t>
            </a:r>
            <a:r>
              <a:rPr lang="en-US" altLang="zh-CN" sz="1600" spc="-113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{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7145">
              <a:spcBef>
                <a:spcPts val="135"/>
              </a:spcBef>
            </a:pP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626745" lvl="1">
              <a:spcBef>
                <a:spcPts val="135"/>
              </a:spcBef>
            </a:pPr>
            <a:r>
              <a:rPr lang="en-US" altLang="zh-CN" sz="1600" b="1" spc="-7" dirty="0">
                <a:solidFill>
                  <a:srgbClr val="666666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@</a:t>
            </a:r>
            <a:r>
              <a:rPr lang="en-US" altLang="zh-CN" sz="1600" b="1" spc="-7" dirty="0" err="1">
                <a:solidFill>
                  <a:srgbClr val="666666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Autowired</a:t>
            </a:r>
            <a:endParaRPr lang="en-US" altLang="zh-CN" sz="16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626745" lvl="1">
              <a:spcBef>
                <a:spcPts val="60"/>
              </a:spcBef>
            </a:pPr>
            <a:r>
              <a:rPr lang="en-US" altLang="zh-CN" sz="1600" dirty="0" err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MockMvc</a:t>
            </a:r>
            <a:r>
              <a:rPr lang="en-US" altLang="zh-CN" sz="1600" spc="-8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 sz="1600" spc="-7" dirty="0" err="1">
                <a:solidFill>
                  <a:srgbClr val="0000C0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mockMvc</a:t>
            </a:r>
            <a:r>
              <a:rPr lang="en-US" altLang="zh-CN" sz="1600" spc="-7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;</a:t>
            </a:r>
            <a:endParaRPr lang="en-US" altLang="zh-CN" sz="16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626745" lvl="1">
              <a:spcBef>
                <a:spcPts val="60"/>
              </a:spcBef>
            </a:pPr>
            <a:endParaRPr lang="en-US" altLang="zh-CN" sz="1600" spc="-7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626745" lvl="1">
              <a:spcBef>
                <a:spcPts val="135"/>
              </a:spcBef>
            </a:pPr>
            <a:r>
              <a:rPr lang="en-US" altLang="zh-CN" sz="1600" spc="-47" dirty="0">
                <a:solidFill>
                  <a:srgbClr val="666666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@Test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889635" marR="248920" lvl="1" indent="-263525">
              <a:lnSpc>
                <a:spcPct val="103000"/>
              </a:lnSpc>
            </a:pPr>
            <a:r>
              <a:rPr lang="en-US" altLang="zh-CN" sz="1600" b="1" spc="-7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" panose="020B0400000000000000" charset="-122"/>
              </a:rPr>
              <a:t>public void </a:t>
            </a:r>
            <a:r>
              <a:rPr lang="en-US" altLang="zh-CN" sz="16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testBasicGet</a:t>
            </a: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() </a:t>
            </a:r>
            <a:r>
              <a:rPr lang="en-US" altLang="zh-CN" sz="1600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{ 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889635" marR="248920" lvl="1" indent="-263525">
              <a:lnSpc>
                <a:spcPct val="103000"/>
              </a:lnSpc>
            </a:pPr>
            <a:r>
              <a:rPr lang="en-US" altLang="zh-CN" sz="1600" spc="-7" dirty="0">
                <a:solidFill>
                  <a:srgbClr val="2323D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	</a:t>
            </a:r>
            <a:r>
              <a:rPr lang="en-US" altLang="zh-CN" sz="1600" spc="-7" dirty="0" err="1">
                <a:solidFill>
                  <a:srgbClr val="2323DC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mockMvc</a:t>
            </a:r>
            <a:r>
              <a:rPr lang="en-US" altLang="zh-CN" sz="16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.perform</a:t>
            </a: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(get(</a:t>
            </a:r>
            <a:r>
              <a:rPr lang="en-US" altLang="zh-CN" sz="1600" spc="-7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"</a:t>
            </a:r>
            <a:r>
              <a:rPr lang="en-US" altLang="zh-CN" sz="1600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/accounts</a:t>
            </a:r>
            <a:r>
              <a:rPr lang="en-US" altLang="zh-CN" sz="1600" spc="-7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"</a:t>
            </a: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))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939925" lvl="1">
              <a:spcBef>
                <a:spcPts val="60"/>
              </a:spcBef>
            </a:pP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.</a:t>
            </a:r>
            <a:r>
              <a:rPr lang="en-US" altLang="zh-CN" sz="16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andExpect</a:t>
            </a: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(status().</a:t>
            </a:r>
            <a:r>
              <a:rPr lang="en-US" altLang="zh-CN" sz="1600" spc="-7" dirty="0" err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isOk</a:t>
            </a:r>
            <a:r>
              <a:rPr lang="en-US" altLang="zh-CN" sz="1600" spc="-7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());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626745" lvl="1">
              <a:spcBef>
                <a:spcPts val="60"/>
              </a:spcBef>
            </a:pPr>
            <a:r>
              <a:rPr lang="en-US" altLang="zh-CN" sz="1600" dirty="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}</a:t>
            </a:r>
            <a:endParaRPr lang="en-US" altLang="zh-CN" sz="1600" dirty="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0" lvl="1">
              <a:spcBef>
                <a:spcPts val="60"/>
              </a:spcBef>
            </a:pPr>
            <a:r>
              <a:rPr lang="en-US" altLang="zh-CN" sz="16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}</a:t>
            </a:r>
            <a:endParaRPr sz="16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11513" y="4978313"/>
            <a:ext cx="528443" cy="600307"/>
          </a:xfrm>
          <a:custGeom>
            <a:avLst/>
            <a:gdLst/>
            <a:ahLst/>
            <a:cxnLst/>
            <a:rect l="l" t="t" r="r" b="b"/>
            <a:pathLst>
              <a:path w="448310" h="495300">
                <a:moveTo>
                  <a:pt x="448009" y="494721"/>
                </a:move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5818774" y="4897518"/>
            <a:ext cx="111825" cy="119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6551553" y="2391927"/>
            <a:ext cx="1221740" cy="1754293"/>
          </a:xfrm>
          <a:custGeom>
            <a:avLst/>
            <a:gdLst/>
            <a:ahLst/>
            <a:cxnLst/>
            <a:rect l="l" t="t" r="r" b="b"/>
            <a:pathLst>
              <a:path w="916304" h="1315720">
                <a:moveTo>
                  <a:pt x="915985" y="1315357"/>
                </a:move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6477311" y="2290550"/>
            <a:ext cx="118771" cy="13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6480738" y="5254759"/>
            <a:ext cx="2607037" cy="864288"/>
          </a:xfrm>
          <a:custGeom>
            <a:avLst/>
            <a:gdLst/>
            <a:ahLst/>
            <a:cxnLst/>
            <a:rect l="l" t="t" r="r" b="b"/>
            <a:pathLst>
              <a:path w="2211704" h="713104">
                <a:moveTo>
                  <a:pt x="2092497" y="712799"/>
                </a:moveTo>
                <a:lnTo>
                  <a:pt x="118802" y="712799"/>
                </a:lnTo>
                <a:lnTo>
                  <a:pt x="72559" y="703463"/>
                </a:lnTo>
                <a:lnTo>
                  <a:pt x="34796" y="678003"/>
                </a:lnTo>
                <a:lnTo>
                  <a:pt x="9336" y="640240"/>
                </a:lnTo>
                <a:lnTo>
                  <a:pt x="0" y="593997"/>
                </a:lnTo>
                <a:lnTo>
                  <a:pt x="0" y="118802"/>
                </a:lnTo>
                <a:lnTo>
                  <a:pt x="9336" y="72559"/>
                </a:lnTo>
                <a:lnTo>
                  <a:pt x="34796" y="34796"/>
                </a:lnTo>
                <a:lnTo>
                  <a:pt x="72559" y="9336"/>
                </a:lnTo>
                <a:lnTo>
                  <a:pt x="118802" y="0"/>
                </a:lnTo>
                <a:lnTo>
                  <a:pt x="2092497" y="0"/>
                </a:lnTo>
                <a:lnTo>
                  <a:pt x="2137961" y="9043"/>
                </a:lnTo>
                <a:lnTo>
                  <a:pt x="2176503" y="34796"/>
                </a:lnTo>
                <a:lnTo>
                  <a:pt x="2202256" y="73338"/>
                </a:lnTo>
                <a:lnTo>
                  <a:pt x="2211300" y="118802"/>
                </a:lnTo>
                <a:lnTo>
                  <a:pt x="2211300" y="593997"/>
                </a:lnTo>
                <a:lnTo>
                  <a:pt x="2201964" y="640240"/>
                </a:lnTo>
                <a:lnTo>
                  <a:pt x="2176503" y="678003"/>
                </a:lnTo>
                <a:lnTo>
                  <a:pt x="2138740" y="703463"/>
                </a:lnTo>
                <a:lnTo>
                  <a:pt x="2092497" y="7127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6480738" y="5254759"/>
            <a:ext cx="2607037" cy="864288"/>
          </a:xfrm>
          <a:custGeom>
            <a:avLst/>
            <a:gdLst/>
            <a:ahLst/>
            <a:cxnLst/>
            <a:rect l="l" t="t" r="r" b="b"/>
            <a:pathLst>
              <a:path w="2211704" h="713104">
                <a:moveTo>
                  <a:pt x="0" y="118802"/>
                </a:moveTo>
                <a:lnTo>
                  <a:pt x="9336" y="72559"/>
                </a:lnTo>
                <a:lnTo>
                  <a:pt x="34796" y="34796"/>
                </a:lnTo>
                <a:lnTo>
                  <a:pt x="72559" y="9336"/>
                </a:lnTo>
                <a:lnTo>
                  <a:pt x="118802" y="0"/>
                </a:lnTo>
                <a:lnTo>
                  <a:pt x="2092497" y="0"/>
                </a:lnTo>
                <a:lnTo>
                  <a:pt x="2137961" y="9043"/>
                </a:lnTo>
                <a:lnTo>
                  <a:pt x="2176503" y="34796"/>
                </a:lnTo>
                <a:lnTo>
                  <a:pt x="2202256" y="73338"/>
                </a:lnTo>
                <a:lnTo>
                  <a:pt x="2211300" y="118802"/>
                </a:lnTo>
                <a:lnTo>
                  <a:pt x="2211300" y="593997"/>
                </a:lnTo>
                <a:lnTo>
                  <a:pt x="2201964" y="640240"/>
                </a:lnTo>
                <a:lnTo>
                  <a:pt x="2176503" y="678003"/>
                </a:lnTo>
                <a:lnTo>
                  <a:pt x="2138740" y="703463"/>
                </a:lnTo>
                <a:lnTo>
                  <a:pt x="2092497" y="712799"/>
                </a:lnTo>
                <a:lnTo>
                  <a:pt x="118802" y="712799"/>
                </a:lnTo>
                <a:lnTo>
                  <a:pt x="72559" y="703463"/>
                </a:lnTo>
                <a:lnTo>
                  <a:pt x="34796" y="678003"/>
                </a:lnTo>
                <a:lnTo>
                  <a:pt x="9336" y="640240"/>
                </a:lnTo>
                <a:lnTo>
                  <a:pt x="0" y="593997"/>
                </a:lnTo>
                <a:lnTo>
                  <a:pt x="0" y="118802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6624499" y="5371989"/>
            <a:ext cx="2267501" cy="6045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对mockMvc实例</a:t>
            </a:r>
            <a:endParaRPr sz="186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algn="ctr">
              <a:spcBef>
                <a:spcPts val="135"/>
              </a:spcBef>
            </a:pP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进行测试</a:t>
            </a:r>
            <a:endParaRPr sz="186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12621" y="1780674"/>
            <a:ext cx="631612" cy="803487"/>
          </a:xfrm>
          <a:custGeom>
            <a:avLst/>
            <a:gdLst/>
            <a:ahLst/>
            <a:cxnLst/>
            <a:rect l="l" t="t" r="r" b="b"/>
            <a:pathLst>
              <a:path w="473709" h="602614">
                <a:moveTo>
                  <a:pt x="473513" y="602332"/>
                </a:move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7533308" y="1683049"/>
            <a:ext cx="122475" cy="134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7363461" y="2355427"/>
            <a:ext cx="3705860" cy="900007"/>
          </a:xfrm>
          <a:custGeom>
            <a:avLst/>
            <a:gdLst/>
            <a:ahLst/>
            <a:cxnLst/>
            <a:rect l="l" t="t" r="r" b="b"/>
            <a:pathLst>
              <a:path w="2926079" h="1021080">
                <a:moveTo>
                  <a:pt x="2755631" y="1020762"/>
                </a:moveTo>
                <a:lnTo>
                  <a:pt x="170130" y="1020762"/>
                </a:lnTo>
                <a:lnTo>
                  <a:pt x="124903" y="1014684"/>
                </a:lnTo>
                <a:lnTo>
                  <a:pt x="84262" y="997534"/>
                </a:lnTo>
                <a:lnTo>
                  <a:pt x="49830" y="970931"/>
                </a:lnTo>
                <a:lnTo>
                  <a:pt x="23227" y="936499"/>
                </a:lnTo>
                <a:lnTo>
                  <a:pt x="6077" y="895859"/>
                </a:lnTo>
                <a:lnTo>
                  <a:pt x="0" y="850631"/>
                </a:lnTo>
                <a:lnTo>
                  <a:pt x="0" y="170130"/>
                </a:lnTo>
                <a:lnTo>
                  <a:pt x="6077" y="124903"/>
                </a:lnTo>
                <a:lnTo>
                  <a:pt x="23227" y="84262"/>
                </a:lnTo>
                <a:lnTo>
                  <a:pt x="49830" y="49829"/>
                </a:lnTo>
                <a:lnTo>
                  <a:pt x="84262" y="23227"/>
                </a:lnTo>
                <a:lnTo>
                  <a:pt x="124903" y="6077"/>
                </a:lnTo>
                <a:lnTo>
                  <a:pt x="170130" y="0"/>
                </a:lnTo>
                <a:lnTo>
                  <a:pt x="2755631" y="0"/>
                </a:lnTo>
                <a:lnTo>
                  <a:pt x="2820738" y="12950"/>
                </a:lnTo>
                <a:lnTo>
                  <a:pt x="2875932" y="49830"/>
                </a:lnTo>
                <a:lnTo>
                  <a:pt x="2912811" y="105024"/>
                </a:lnTo>
                <a:lnTo>
                  <a:pt x="2925761" y="170130"/>
                </a:lnTo>
                <a:lnTo>
                  <a:pt x="2925761" y="850631"/>
                </a:lnTo>
                <a:lnTo>
                  <a:pt x="2919684" y="895859"/>
                </a:lnTo>
                <a:lnTo>
                  <a:pt x="2902534" y="936499"/>
                </a:lnTo>
                <a:lnTo>
                  <a:pt x="2875931" y="970931"/>
                </a:lnTo>
                <a:lnTo>
                  <a:pt x="2841499" y="997534"/>
                </a:lnTo>
                <a:lnTo>
                  <a:pt x="2800858" y="1014684"/>
                </a:lnTo>
                <a:lnTo>
                  <a:pt x="2755631" y="102076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7363461" y="2355427"/>
            <a:ext cx="3705860" cy="877147"/>
          </a:xfrm>
          <a:custGeom>
            <a:avLst/>
            <a:gdLst/>
            <a:ahLst/>
            <a:cxnLst/>
            <a:rect l="l" t="t" r="r" b="b"/>
            <a:pathLst>
              <a:path w="2926079" h="1021080">
                <a:moveTo>
                  <a:pt x="0" y="170130"/>
                </a:moveTo>
                <a:lnTo>
                  <a:pt x="6077" y="124903"/>
                </a:lnTo>
                <a:lnTo>
                  <a:pt x="23227" y="84262"/>
                </a:lnTo>
                <a:lnTo>
                  <a:pt x="49830" y="49830"/>
                </a:lnTo>
                <a:lnTo>
                  <a:pt x="84262" y="23227"/>
                </a:lnTo>
                <a:lnTo>
                  <a:pt x="124903" y="6077"/>
                </a:lnTo>
                <a:lnTo>
                  <a:pt x="170130" y="0"/>
                </a:lnTo>
                <a:lnTo>
                  <a:pt x="2755631" y="0"/>
                </a:lnTo>
                <a:lnTo>
                  <a:pt x="2820738" y="12950"/>
                </a:lnTo>
                <a:lnTo>
                  <a:pt x="2875931" y="49829"/>
                </a:lnTo>
                <a:lnTo>
                  <a:pt x="2912811" y="105024"/>
                </a:lnTo>
                <a:lnTo>
                  <a:pt x="2925761" y="170130"/>
                </a:lnTo>
                <a:lnTo>
                  <a:pt x="2925761" y="850631"/>
                </a:lnTo>
                <a:lnTo>
                  <a:pt x="2919684" y="895859"/>
                </a:lnTo>
                <a:lnTo>
                  <a:pt x="2902534" y="936499"/>
                </a:lnTo>
                <a:lnTo>
                  <a:pt x="2875931" y="970931"/>
                </a:lnTo>
                <a:lnTo>
                  <a:pt x="2841499" y="997534"/>
                </a:lnTo>
                <a:lnTo>
                  <a:pt x="2800858" y="1014684"/>
                </a:lnTo>
                <a:lnTo>
                  <a:pt x="2755631" y="1020762"/>
                </a:lnTo>
                <a:lnTo>
                  <a:pt x="170130" y="1020762"/>
                </a:lnTo>
                <a:lnTo>
                  <a:pt x="124903" y="1014684"/>
                </a:lnTo>
                <a:lnTo>
                  <a:pt x="84262" y="997534"/>
                </a:lnTo>
                <a:lnTo>
                  <a:pt x="49830" y="970931"/>
                </a:lnTo>
                <a:lnTo>
                  <a:pt x="23227" y="936499"/>
                </a:lnTo>
                <a:lnTo>
                  <a:pt x="6077" y="895859"/>
                </a:lnTo>
                <a:lnTo>
                  <a:pt x="0" y="850631"/>
                </a:lnTo>
                <a:lnTo>
                  <a:pt x="0" y="17013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7586315" y="2498426"/>
            <a:ext cx="3259515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静态导入使</a:t>
            </a:r>
            <a:r>
              <a:rPr lang="zh-CN" altLang="en-US"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得</a:t>
            </a: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调用</a:t>
            </a:r>
            <a:r>
              <a:rPr lang="en-US"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Builder</a:t>
            </a: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lang="en-US"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Matcher</a:t>
            </a:r>
            <a:r>
              <a:rPr sz="18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的静态方法更加容易。</a:t>
            </a:r>
            <a:endParaRPr sz="186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45695" y="3561857"/>
            <a:ext cx="3500967" cy="822113"/>
          </a:xfrm>
          <a:custGeom>
            <a:avLst/>
            <a:gdLst/>
            <a:ahLst/>
            <a:cxnLst/>
            <a:rect l="l" t="t" r="r" b="b"/>
            <a:pathLst>
              <a:path w="2625725" h="616585">
                <a:moveTo>
                  <a:pt x="2625456" y="616125"/>
                </a:move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3527662" y="3511264"/>
            <a:ext cx="139089" cy="101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6807201" y="3934460"/>
            <a:ext cx="4073313" cy="763693"/>
          </a:xfrm>
          <a:custGeom>
            <a:avLst/>
            <a:gdLst/>
            <a:ahLst/>
            <a:cxnLst/>
            <a:rect l="l" t="t" r="r" b="b"/>
            <a:pathLst>
              <a:path w="3425825" h="917575">
                <a:moveTo>
                  <a:pt x="3272846" y="917099"/>
                </a:moveTo>
                <a:lnTo>
                  <a:pt x="152852" y="917099"/>
                </a:lnTo>
                <a:lnTo>
                  <a:pt x="104539" y="909307"/>
                </a:lnTo>
                <a:lnTo>
                  <a:pt x="62580" y="887608"/>
                </a:lnTo>
                <a:lnTo>
                  <a:pt x="29491" y="854519"/>
                </a:lnTo>
                <a:lnTo>
                  <a:pt x="7792" y="812560"/>
                </a:lnTo>
                <a:lnTo>
                  <a:pt x="0" y="764246"/>
                </a:lnTo>
                <a:lnTo>
                  <a:pt x="0" y="152853"/>
                </a:lnTo>
                <a:lnTo>
                  <a:pt x="7792" y="104539"/>
                </a:lnTo>
                <a:lnTo>
                  <a:pt x="29491" y="62579"/>
                </a:lnTo>
                <a:lnTo>
                  <a:pt x="62580" y="29491"/>
                </a:lnTo>
                <a:lnTo>
                  <a:pt x="104539" y="7792"/>
                </a:lnTo>
                <a:lnTo>
                  <a:pt x="152852" y="0"/>
                </a:lnTo>
                <a:lnTo>
                  <a:pt x="3272846" y="0"/>
                </a:lnTo>
                <a:lnTo>
                  <a:pt x="3331341" y="11635"/>
                </a:lnTo>
                <a:lnTo>
                  <a:pt x="3380930" y="44769"/>
                </a:lnTo>
                <a:lnTo>
                  <a:pt x="3414064" y="94358"/>
                </a:lnTo>
                <a:lnTo>
                  <a:pt x="3425699" y="152853"/>
                </a:lnTo>
                <a:lnTo>
                  <a:pt x="3425699" y="764246"/>
                </a:lnTo>
                <a:lnTo>
                  <a:pt x="3417907" y="812560"/>
                </a:lnTo>
                <a:lnTo>
                  <a:pt x="3396208" y="854519"/>
                </a:lnTo>
                <a:lnTo>
                  <a:pt x="3363120" y="887608"/>
                </a:lnTo>
                <a:lnTo>
                  <a:pt x="3321160" y="909307"/>
                </a:lnTo>
                <a:lnTo>
                  <a:pt x="3272846" y="917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6807201" y="3934461"/>
            <a:ext cx="4073313" cy="764540"/>
          </a:xfrm>
          <a:custGeom>
            <a:avLst/>
            <a:gdLst/>
            <a:ahLst/>
            <a:cxnLst/>
            <a:rect l="l" t="t" r="r" b="b"/>
            <a:pathLst>
              <a:path w="3425825" h="917575">
                <a:moveTo>
                  <a:pt x="0" y="152853"/>
                </a:moveTo>
                <a:lnTo>
                  <a:pt x="7792" y="104539"/>
                </a:lnTo>
                <a:lnTo>
                  <a:pt x="29491" y="62579"/>
                </a:lnTo>
                <a:lnTo>
                  <a:pt x="62580" y="29491"/>
                </a:lnTo>
                <a:lnTo>
                  <a:pt x="104539" y="7792"/>
                </a:lnTo>
                <a:lnTo>
                  <a:pt x="152852" y="0"/>
                </a:lnTo>
                <a:lnTo>
                  <a:pt x="3272846" y="0"/>
                </a:lnTo>
                <a:lnTo>
                  <a:pt x="3331341" y="11635"/>
                </a:lnTo>
                <a:lnTo>
                  <a:pt x="3380930" y="44769"/>
                </a:lnTo>
                <a:lnTo>
                  <a:pt x="3414064" y="94358"/>
                </a:lnTo>
                <a:lnTo>
                  <a:pt x="3425699" y="152853"/>
                </a:lnTo>
                <a:lnTo>
                  <a:pt x="3425699" y="764246"/>
                </a:lnTo>
                <a:lnTo>
                  <a:pt x="3417907" y="812560"/>
                </a:lnTo>
                <a:lnTo>
                  <a:pt x="3396208" y="854519"/>
                </a:lnTo>
                <a:lnTo>
                  <a:pt x="3363120" y="887608"/>
                </a:lnTo>
                <a:lnTo>
                  <a:pt x="3321160" y="909307"/>
                </a:lnTo>
                <a:lnTo>
                  <a:pt x="3272846" y="917099"/>
                </a:lnTo>
                <a:lnTo>
                  <a:pt x="152852" y="917099"/>
                </a:lnTo>
                <a:lnTo>
                  <a:pt x="104539" y="909307"/>
                </a:lnTo>
                <a:lnTo>
                  <a:pt x="62580" y="887608"/>
                </a:lnTo>
                <a:lnTo>
                  <a:pt x="29491" y="854519"/>
                </a:lnTo>
                <a:lnTo>
                  <a:pt x="7792" y="812560"/>
                </a:lnTo>
                <a:lnTo>
                  <a:pt x="0" y="764246"/>
                </a:lnTo>
                <a:lnTo>
                  <a:pt x="0" y="152853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6963834" y="4003888"/>
            <a:ext cx="3726180" cy="58186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7145" marR="6985">
              <a:lnSpc>
                <a:spcPct val="102000"/>
              </a:lnSpc>
              <a:spcBef>
                <a:spcPts val="95"/>
              </a:spcBef>
            </a:pPr>
            <a:r>
              <a:rPr sz="1865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定义一个MockMVC环境</a:t>
            </a:r>
            <a:r>
              <a:rPr sz="1865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（不过使用@WebMvcTest会更简单）</a:t>
            </a:r>
            <a:endParaRPr sz="1865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4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1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7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4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1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3116" y="260984"/>
            <a:ext cx="4837005" cy="5702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30" dirty="0">
                <a:latin typeface="Source Han Sans SC Regular" panose="020B0400000000000000" charset="-122"/>
                <a:ea typeface="Source Han Sans SC Regular" panose="020B0400000000000000" charset="-122"/>
              </a:rPr>
              <a:t>设置静态导入</a:t>
            </a:r>
            <a:endParaRPr lang="zh-CN" spc="-13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610600" y="6439218"/>
            <a:ext cx="274320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555"/>
              </a:lnSpc>
            </a:pPr>
            <a:fld id="{81D60167-4931-47E6-BA6A-407CBD079E47}" type="slidenum">
              <a:rPr sz="1600" spc="85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z="1600" spc="85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7873" y="1182793"/>
            <a:ext cx="10223500" cy="3649980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静态</a:t>
            </a:r>
            <a:r>
              <a:rPr lang="zh-CN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导入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是流体</a:t>
            </a:r>
            <a:r>
              <a:rPr 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Builder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的关键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  <a:tabLst>
                <a:tab pos="711835" algn="l"/>
              </a:tabLst>
            </a:pPr>
            <a:r>
              <a:rPr sz="2400" dirty="0">
                <a:solidFill>
                  <a:srgbClr val="33928A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–	</a:t>
            </a:r>
            <a:r>
              <a:rPr sz="2400" b="1" spc="-5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MockMvcRequestBuilders.*</a:t>
            </a:r>
            <a:r>
              <a:rPr sz="2400" b="1" spc="-660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 </a:t>
            </a:r>
            <a:r>
              <a:rPr lang="zh-CN"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和</a:t>
            </a:r>
            <a:r>
              <a:rPr sz="2400" b="1" spc="-5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MockMvcResultMatchers.*</a:t>
            </a:r>
            <a:endParaRPr sz="24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311785" marR="229235" indent="-299720">
              <a:lnSpc>
                <a:spcPct val="100000"/>
              </a:lnSpc>
              <a:spcBef>
                <a:spcPts val="19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你可以在偏好设置中添加到Eclipse/STS的 "</a:t>
            </a:r>
            <a:r>
              <a:rPr lang="en-US"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favorite static menbers</a:t>
            </a:r>
            <a:r>
              <a:rPr sz="266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"中</a:t>
            </a:r>
            <a:endParaRPr sz="266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05"/>
              </a:spcBef>
              <a:buClr>
                <a:srgbClr val="33928A"/>
              </a:buClr>
              <a:buChar char="–"/>
              <a:tabLst>
                <a:tab pos="711835" algn="l"/>
                <a:tab pos="712470" algn="l"/>
              </a:tabLst>
            </a:pP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 → </a:t>
            </a:r>
            <a:r>
              <a:rPr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Editor 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→ </a:t>
            </a:r>
            <a:r>
              <a:rPr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Content Assist 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→</a:t>
            </a:r>
            <a:r>
              <a:rPr sz="2400" spc="-16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Favorites</a:t>
            </a:r>
            <a:endParaRPr sz="24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1835" algn="l"/>
                <a:tab pos="712470" algn="l"/>
              </a:tabLst>
            </a:pPr>
            <a:r>
              <a:rPr lang="zh-CN"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添加到</a:t>
            </a:r>
            <a:r>
              <a:rPr sz="24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favorite 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static</a:t>
            </a:r>
            <a:r>
              <a:rPr sz="2400" spc="-2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sz="2400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members</a:t>
            </a:r>
            <a:endParaRPr sz="24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170940" lvl="2" indent="-252730">
              <a:lnSpc>
                <a:spcPts val="2140"/>
              </a:lnSpc>
              <a:spcBef>
                <a:spcPts val="230"/>
              </a:spcBef>
              <a:buClr>
                <a:srgbClr val="33928A"/>
              </a:buClr>
              <a:buFont typeface="Arial" panose="020B0604020202020204"/>
              <a:buChar char="•"/>
              <a:tabLst>
                <a:tab pos="1170305" algn="l"/>
                <a:tab pos="1171575" algn="l"/>
              </a:tabLst>
            </a:pPr>
            <a:r>
              <a:rPr sz="2400" b="1" spc="-5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org.springframework.test.web.servlet.request.MockMvcRequestBuilders.get</a:t>
            </a:r>
            <a:endParaRPr sz="2400" b="1" spc="-5" dirty="0">
              <a:latin typeface="Courier New Bold" panose="02070609020205090404" charset="0"/>
              <a:ea typeface="Source Han Sans SC" panose="020B0400000000000000" charset="-122"/>
              <a:cs typeface="Courier New Bold" panose="02070609020205090404" charset="0"/>
            </a:endParaRPr>
          </a:p>
          <a:p>
            <a:pPr marL="1170940" lvl="2" indent="-252730">
              <a:lnSpc>
                <a:spcPts val="2140"/>
              </a:lnSpc>
              <a:spcBef>
                <a:spcPts val="215"/>
              </a:spcBef>
              <a:buClr>
                <a:srgbClr val="33928A"/>
              </a:buClr>
              <a:buFont typeface="Arial" panose="020B0604020202020204"/>
              <a:buChar char="•"/>
              <a:tabLst>
                <a:tab pos="1170305" algn="l"/>
                <a:tab pos="1171575" algn="l"/>
              </a:tabLst>
            </a:pPr>
            <a:r>
              <a:rPr sz="2400" b="1" spc="-5" dirty="0">
                <a:latin typeface="Courier New Bold" panose="02070609020205090404" charset="0"/>
                <a:ea typeface="Source Han Sans SC" panose="020B0400000000000000" charset="-122"/>
                <a:cs typeface="Courier New Bold" panose="02070609020205090404" charset="0"/>
              </a:rPr>
              <a:t>org.springframework.test.web.servlet.result.MockMvcResultMatchers.status</a:t>
            </a:r>
            <a:endParaRPr sz="2135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8561045" y="3334174"/>
            <a:ext cx="116670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335" spc="67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Cover </a:t>
            </a:r>
            <a:r>
              <a:rPr sz="1335" spc="-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w/</a:t>
            </a:r>
            <a:r>
              <a:rPr sz="1335" spc="-60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335" spc="53" dirty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13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3484" y="260552"/>
            <a:ext cx="1528233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目录 </a:t>
            </a:r>
            <a:endParaRPr lang="zh-CN" altLang="en-US" spc="-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678" y="1011987"/>
            <a:ext cx="4817533" cy="6144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40" indent="-469265">
              <a:lnSpc>
                <a:spcPct val="150000"/>
              </a:lnSpc>
              <a:buClr>
                <a:srgbClr val="1AB9A5"/>
              </a:buClr>
              <a:buSzPct val="80000"/>
              <a:buChar char="■"/>
              <a:tabLst>
                <a:tab pos="484505" algn="l"/>
                <a:tab pos="485775" algn="l"/>
              </a:tabLst>
            </a:pPr>
            <a:r>
              <a:rPr sz="2935" b="1" spc="-20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Web</a:t>
            </a:r>
            <a:r>
              <a:rPr lang="zh-CN" altLang="en-US" sz="2935" b="1" spc="-20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分片测试</a:t>
            </a:r>
            <a:endParaRPr lang="zh-CN" altLang="en-US" sz="2935" spc="-2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2"/>
            <a:ext cx="879051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 altLang="en-US" spc="-14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什么是“切片”测试？</a:t>
            </a:r>
            <a:endParaRPr lang="zh-CN" altLang="en-US" spc="-147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650" y="1183166"/>
            <a:ext cx="9552093" cy="2340876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418465" indent="-401955">
              <a:spcBef>
                <a:spcPts val="41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在应用程序的一个</a:t>
            </a:r>
            <a:r>
              <a:rPr lang="zh-CN" altLang="en-US"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切片</a:t>
            </a:r>
            <a:r>
              <a:rPr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内执行</a:t>
            </a:r>
            <a:r>
              <a:rPr lang="zh-CN" altLang="en-US"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独立</a:t>
            </a:r>
            <a:r>
              <a:rPr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的测试</a:t>
            </a: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26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665" spc="-2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Web</a:t>
            </a:r>
            <a:r>
              <a:rPr lang="zh-CN" altLang="en-US" sz="2665" spc="-13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切片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30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lang="zh-CN" altLang="en-US" sz="266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存储库</a:t>
            </a:r>
            <a:r>
              <a:rPr lang="zh-CN" altLang="en-US" sz="266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切片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30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lang="zh-CN" altLang="en-US" sz="2665" spc="-7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缓存切片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8465" indent="-401955">
              <a:spcBef>
                <a:spcPts val="28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各</a:t>
            </a:r>
            <a:r>
              <a:rPr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</a:t>
            </a:r>
            <a:r>
              <a:rPr lang="zh-CN" altLang="en-US"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项</a:t>
            </a:r>
            <a:r>
              <a:rPr sz="293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需要被模拟</a:t>
            </a: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单元测试</a:t>
            </a:r>
            <a:endParaRPr lang="zh-CN" altLang="en-US" dirty="0"/>
          </a:p>
          <a:p>
            <a:pPr lvl="1"/>
            <a:r>
              <a:rPr lang="zh-CN" altLang="en-US" dirty="0"/>
              <a:t> 测试功能的一个单元</a:t>
            </a:r>
            <a:endParaRPr lang="zh-CN" altLang="en-US" dirty="0"/>
          </a:p>
          <a:p>
            <a:pPr lvl="1"/>
            <a:r>
              <a:rPr lang="zh-CN" altLang="en-US" dirty="0"/>
              <a:t> 保持最少的依赖项</a:t>
            </a:r>
            <a:endParaRPr lang="zh-CN" altLang="en-US" dirty="0"/>
          </a:p>
          <a:p>
            <a:pPr lvl="1"/>
            <a:r>
              <a:rPr lang="zh-CN" altLang="en-US" dirty="0"/>
              <a:t> 与环境（包括</a:t>
            </a:r>
            <a:r>
              <a:rPr lang="en-US" altLang="zh-CN" dirty="0"/>
              <a:t>Spring</a:t>
            </a:r>
            <a:r>
              <a:rPr lang="zh-CN" altLang="en-US" dirty="0"/>
              <a:t>）隔离</a:t>
            </a:r>
            <a:endParaRPr lang="zh-CN" altLang="en-US" dirty="0"/>
          </a:p>
          <a:p>
            <a:pPr lvl="1"/>
            <a:r>
              <a:rPr lang="zh-CN" altLang="en-US" dirty="0"/>
              <a:t> 使用简化的依赖项替代方案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  <a:endParaRPr lang="zh-CN" altLang="en-US"/>
          </a:p>
        </p:txBody>
      </p:sp>
      <p:sp>
        <p:nvSpPr>
          <p:cNvPr id="4" name="横卷形 3"/>
          <p:cNvSpPr/>
          <p:nvPr/>
        </p:nvSpPr>
        <p:spPr>
          <a:xfrm>
            <a:off x="7964805" y="1303655"/>
            <a:ext cx="2340000" cy="936000"/>
          </a:xfrm>
          <a:prstGeom prst="horizontalScroll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Unit Testing</a:t>
            </a:r>
            <a:endParaRPr lang="en-US" altLang="zh-CN" sz="20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/>
            <a:r>
              <a:rPr lang="en-US" altLang="zh-CN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Without Spring</a:t>
            </a:r>
            <a:endParaRPr lang="en-US" altLang="zh-CN" sz="20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061" y="260129"/>
            <a:ext cx="854540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@WebMvcTest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进行</a:t>
            </a:r>
            <a:r>
              <a:rPr lang="en-US" alt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Web</a:t>
            </a: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切片测试</a:t>
            </a:r>
            <a:endParaRPr lang="zh-CN" altLang="en-US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649" y="1219115"/>
            <a:ext cx="9331112" cy="363670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18465" marR="6985" indent="-401955">
              <a:lnSpc>
                <a:spcPts val="3505"/>
              </a:lnSpc>
              <a:spcBef>
                <a:spcPts val="260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禁用全部自动配置，而只应用与MVC测试相关的配置</a:t>
            </a: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spcBef>
                <a:spcPts val="20"/>
              </a:spcBef>
              <a:buClr>
                <a:srgbClr val="138B7B"/>
              </a:buClr>
              <a:buFont typeface="Arial" panose="020B0604020202020204"/>
              <a:buChar char="•"/>
            </a:pP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8465" indent="-401955">
              <a:buClr>
                <a:srgbClr val="138B7B"/>
              </a:buClr>
              <a:buChar char="•"/>
              <a:tabLst>
                <a:tab pos="417195" algn="l"/>
                <a:tab pos="418465" algn="l"/>
              </a:tabLst>
            </a:pPr>
            <a:r>
              <a:rPr lang="zh-CN" altLang="en-US"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r>
              <a:rPr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Mvc</a:t>
            </a:r>
            <a:r>
              <a:rPr lang="zh-CN" altLang="en-US"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测试框架</a:t>
            </a: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295"/>
              </a:spcBef>
              <a:buClr>
                <a:srgbClr val="138A7A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665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MockMvc</a:t>
            </a:r>
            <a:r>
              <a:rPr sz="266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 bean</a:t>
            </a:r>
            <a:r>
              <a:rPr lang="zh-CN" altLang="en-US" sz="266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是自动配置的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51865" lvl="1" indent="-436245">
              <a:spcBef>
                <a:spcPts val="300"/>
              </a:spcBef>
              <a:buClr>
                <a:srgbClr val="138A7A"/>
              </a:buClr>
              <a:buFont typeface="Lucida Sans Unicode" panose="020B0602030504020204"/>
              <a:buChar char="-"/>
              <a:tabLst>
                <a:tab pos="950595" algn="l"/>
                <a:tab pos="951865" algn="l"/>
              </a:tabLst>
            </a:pPr>
            <a:r>
              <a:rPr sz="266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还有可选的Spring Security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spcBef>
                <a:spcPts val="5"/>
              </a:spcBef>
              <a:buClr>
                <a:srgbClr val="138A7A"/>
              </a:buClr>
              <a:buFont typeface="Lucida Sans Unicode" panose="020B0602030504020204"/>
              <a:buChar char="-"/>
            </a:pPr>
            <a:endParaRPr sz="293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8465" marR="957580" indent="-401955">
              <a:spcBef>
                <a:spcPts val="5"/>
              </a:spcBef>
              <a:buClr>
                <a:srgbClr val="138B7B"/>
              </a:buClr>
              <a:buChar char="•"/>
              <a:tabLst>
                <a:tab pos="417195" algn="l"/>
                <a:tab pos="418465" algn="l"/>
                <a:tab pos="4076065" algn="l"/>
              </a:tabLst>
            </a:pPr>
            <a:r>
              <a:rPr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通常情况下，</a:t>
            </a:r>
            <a:r>
              <a:rPr sz="2665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@WebMvcTest</a:t>
            </a:r>
            <a:r>
              <a:rPr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与</a:t>
            </a:r>
            <a:r>
              <a:rPr sz="2665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@MockBean</a:t>
            </a:r>
            <a:r>
              <a:rPr sz="2935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结合使用，以模拟其依赖关系</a:t>
            </a:r>
            <a:endParaRPr sz="2935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7686887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依赖的 </a:t>
            </a:r>
            <a:r>
              <a:rPr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@Mock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与 </a:t>
            </a:r>
            <a:r>
              <a:rPr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@MockBean</a:t>
            </a:r>
            <a:endParaRPr>
              <a:latin typeface="Courier New Bold" panose="02070609020205090404" charset="0"/>
              <a:ea typeface="Source Han Sans SC Regular" panose="020B0400000000000000" charset="-122"/>
              <a:cs typeface="Courier New Bold" panose="0207060902020509040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spc="113" dirty="0">
              <a:solidFill>
                <a:srgbClr val="00253E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5419" y="1183165"/>
            <a:ext cx="10506287" cy="3762098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511175" indent="-494665">
              <a:spcBef>
                <a:spcPts val="415"/>
              </a:spcBef>
              <a:buClr>
                <a:srgbClr val="138B7B"/>
              </a:buClr>
              <a:buChar char="•"/>
              <a:tabLst>
                <a:tab pos="511175" algn="l"/>
              </a:tabLst>
            </a:pPr>
            <a:r>
              <a:rPr sz="2665" b="1" spc="-7" dirty="0">
                <a:solidFill>
                  <a:srgbClr val="43434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@Mock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044575" lvl="1" indent="-434975">
              <a:spcBef>
                <a:spcPts val="26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1043305" algn="l"/>
                <a:tab pos="1044575" algn="l"/>
              </a:tabLst>
            </a:pP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来自</a:t>
            </a:r>
            <a:r>
              <a:rPr sz="2400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Mockito</a:t>
            </a:r>
            <a:r>
              <a:rPr lang="zh-CN" altLang="en-US" sz="2400" spc="-13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框架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044575" lvl="1" indent="-434975">
              <a:spcBef>
                <a:spcPts val="30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1043305" algn="l"/>
                <a:tab pos="1044575" algn="l"/>
              </a:tabLst>
            </a:pP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当不需要</a:t>
            </a:r>
            <a:r>
              <a:rPr lang="en-US" altLang="zh-CN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上下文时使用它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spcBef>
                <a:spcPts val="35"/>
              </a:spcBef>
              <a:buClr>
                <a:srgbClr val="138B7B"/>
              </a:buClr>
              <a:buFont typeface="Lucida Sans Unicode" panose="020B0602030504020204"/>
              <a:buChar char="-"/>
            </a:pPr>
            <a:endParaRPr sz="3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511175" indent="-494665">
              <a:buClr>
                <a:srgbClr val="138B7B"/>
              </a:buClr>
              <a:buChar char="•"/>
              <a:tabLst>
                <a:tab pos="511175" algn="l"/>
              </a:tabLst>
            </a:pPr>
            <a:r>
              <a:rPr sz="2665" b="1" spc="-7" dirty="0">
                <a:solidFill>
                  <a:srgbClr val="43434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@MockBean</a:t>
            </a:r>
            <a:endParaRPr sz="266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044575" lvl="1" indent="-434975">
              <a:spcBef>
                <a:spcPts val="285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1043305" algn="l"/>
                <a:tab pos="1044575" algn="l"/>
              </a:tabLst>
            </a:pP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来自</a:t>
            </a:r>
            <a:r>
              <a:rPr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400" spc="-2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框架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044575" lvl="1" indent="-434975">
              <a:spcBef>
                <a:spcPts val="300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1043305" algn="l"/>
                <a:tab pos="1044575" algn="l"/>
              </a:tabLst>
            </a:pP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当需要</a:t>
            </a:r>
            <a:r>
              <a:rPr lang="en-US" altLang="zh-CN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400" spc="-7" dirty="0">
                <a:solidFill>
                  <a:srgbClr val="43434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上下文时使用它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043940" marR="6985" lvl="1" indent="-434975">
              <a:lnSpc>
                <a:spcPct val="101000"/>
              </a:lnSpc>
              <a:spcBef>
                <a:spcPts val="275"/>
              </a:spcBef>
              <a:buClr>
                <a:srgbClr val="138B7B"/>
              </a:buClr>
              <a:buFont typeface="Lucida Sans Unicode" panose="020B0602030504020204"/>
              <a:buChar char="-"/>
              <a:tabLst>
                <a:tab pos="1043305" algn="l"/>
                <a:tab pos="1044575" algn="l"/>
              </a:tabLst>
            </a:pPr>
            <a:r>
              <a:rPr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当Spring上下文中不存在模拟Bean时，创建一个新的模拟Bean，或者当存在模拟Bean时，用一个模拟Bean替换一个Bean</a:t>
            </a:r>
            <a:endParaRPr sz="24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656590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使用</a:t>
            </a:r>
            <a:r>
              <a:rPr>
                <a:latin typeface="Courier New Bold" panose="02070609020205090404" charset="0"/>
                <a:ea typeface="Source Han Sans SC Bold" panose="020B0400000000000000" charset="-122"/>
                <a:cs typeface="Courier New Bold" panose="02070609020205090404" charset="0"/>
              </a:rPr>
              <a:t>@WebMvcTest</a:t>
            </a:r>
            <a:r>
              <a:rPr lang="zh-CN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的代码示例</a:t>
            </a:r>
            <a:endParaRPr lang="zh-CN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8500" y="1172309"/>
            <a:ext cx="8812953" cy="5207847"/>
          </a:xfrm>
          <a:custGeom>
            <a:avLst/>
            <a:gdLst/>
            <a:ahLst/>
            <a:cxnLst/>
            <a:rect l="l" t="t" r="r" b="b"/>
            <a:pathLst>
              <a:path w="6609715" h="3905885">
                <a:moveTo>
                  <a:pt x="0" y="0"/>
                </a:moveTo>
                <a:lnTo>
                  <a:pt x="6609300" y="0"/>
                </a:lnTo>
                <a:lnTo>
                  <a:pt x="6609300" y="3905788"/>
                </a:lnTo>
                <a:lnTo>
                  <a:pt x="0" y="3905788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558500" y="1172309"/>
            <a:ext cx="8812953" cy="5207847"/>
          </a:xfrm>
          <a:custGeom>
            <a:avLst/>
            <a:gdLst/>
            <a:ahLst/>
            <a:cxnLst/>
            <a:rect l="l" t="t" r="r" b="b"/>
            <a:pathLst>
              <a:path w="6609715" h="3905885">
                <a:moveTo>
                  <a:pt x="0" y="0"/>
                </a:moveTo>
                <a:lnTo>
                  <a:pt x="6609300" y="0"/>
                </a:lnTo>
                <a:lnTo>
                  <a:pt x="6609300" y="3905788"/>
                </a:lnTo>
                <a:lnTo>
                  <a:pt x="0" y="390578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 sz="2135"/>
          </a:p>
        </p:txBody>
      </p:sp>
      <p:sp>
        <p:nvSpPr>
          <p:cNvPr id="22" name="object 22"/>
          <p:cNvSpPr txBox="1"/>
          <p:nvPr/>
        </p:nvSpPr>
        <p:spPr>
          <a:xfrm>
            <a:off x="1655866" y="1278803"/>
            <a:ext cx="8369973" cy="4766604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7145" marR="6985">
              <a:lnSpc>
                <a:spcPct val="102000"/>
              </a:lnSpc>
              <a:spcBef>
                <a:spcPts val="95"/>
              </a:spcBef>
            </a:pPr>
            <a:r>
              <a:rPr sz="1865" b="1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@WebMvcTest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(AccountController.</a:t>
            </a:r>
            <a:r>
              <a:rPr sz="1865" b="1" spc="-13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class</a:t>
            </a:r>
            <a:r>
              <a:rPr sz="1865" spc="-13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)  </a:t>
            </a:r>
            <a:endParaRPr lang="en-US" sz="1865" spc="-13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marR="6985">
              <a:lnSpc>
                <a:spcPct val="102000"/>
              </a:lnSpc>
              <a:spcBef>
                <a:spcPts val="95"/>
              </a:spcBef>
            </a:pPr>
            <a:r>
              <a:rPr sz="186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public class </a:t>
            </a:r>
            <a:r>
              <a:rPr sz="1865" spc="-20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AccountControllerBootTests</a:t>
            </a:r>
            <a:r>
              <a:rPr sz="1865" spc="-10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{</a:t>
            </a:r>
            <a:endParaRPr lang="en-US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135"/>
              </a:spcBef>
            </a:pPr>
            <a:endParaRPr lang="en-US" altLang="zh-CN" sz="1865" b="1" spc="-7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135"/>
              </a:spcBef>
            </a:pPr>
            <a:r>
              <a:rPr lang="en-US" altLang="zh-CN" sz="1865" b="1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</a:t>
            </a:r>
            <a:r>
              <a:rPr lang="en-US" altLang="zh-CN" sz="1865" b="1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Autowired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40"/>
              </a:spcBef>
            </a:pPr>
            <a:r>
              <a:rPr lang="en-US" altLang="zh-CN" sz="186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private </a:t>
            </a:r>
            <a:r>
              <a:rPr lang="en-US" altLang="zh-CN" sz="1865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MockMvc</a:t>
            </a:r>
            <a:r>
              <a:rPr lang="en-US" altLang="zh-CN" sz="1865" spc="-10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mockMvc</a:t>
            </a: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;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135"/>
              </a:spcBef>
            </a:pPr>
            <a:endParaRPr lang="en-US" altLang="zh-CN" sz="1865" b="1" spc="-7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135"/>
              </a:spcBef>
            </a:pPr>
            <a:r>
              <a:rPr lang="en-US" altLang="zh-CN" sz="1865" b="1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</a:t>
            </a:r>
            <a:r>
              <a:rPr lang="en-US" altLang="zh-CN" sz="1865" b="1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MockBean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40"/>
              </a:spcBef>
            </a:pPr>
            <a:r>
              <a:rPr lang="en-US" altLang="zh-CN" sz="186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private </a:t>
            </a:r>
            <a:r>
              <a:rPr lang="en-US" altLang="zh-CN" sz="1865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AccountManager</a:t>
            </a:r>
            <a:r>
              <a:rPr lang="en-US" altLang="zh-CN" sz="1865" spc="-12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accountManager</a:t>
            </a:r>
            <a:r>
              <a:rPr lang="en-US" altLang="zh-CN"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;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35"/>
              </a:spcBef>
            </a:pPr>
            <a:endParaRPr lang="en-US" altLang="zh-CN" sz="2135" dirty="0">
              <a:latin typeface="Source Han Sans SC Regular" panose="020B0400000000000000" charset="-122"/>
              <a:ea typeface="Source Han Sans SC Regular" panose="020B0400000000000000" charset="-122"/>
              <a:cs typeface="Times New Roman" panose="02020603050405020304"/>
            </a:endParaRPr>
          </a:p>
          <a:p>
            <a:pPr marL="17145" indent="340995"/>
            <a:r>
              <a:rPr lang="en-US" altLang="zh-CN" sz="1865" b="1" spc="-4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@Test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 indent="340995">
              <a:spcBef>
                <a:spcPts val="40"/>
              </a:spcBef>
            </a:pPr>
            <a:r>
              <a:rPr lang="en-US" altLang="zh-CN" sz="1865" b="1" spc="-7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public </a:t>
            </a: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void </a:t>
            </a:r>
            <a:r>
              <a:rPr lang="en-US" altLang="zh-CN" sz="1865" spc="-7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testHandleDetailsRequest</a:t>
            </a:r>
            <a:r>
              <a:rPr lang="en-US" altLang="zh-CN" sz="1865" spc="-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() throws Exception</a:t>
            </a:r>
            <a:r>
              <a:rPr lang="en-US" altLang="zh-CN" sz="1865" spc="-107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{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spcBef>
                <a:spcPts val="35"/>
              </a:spcBef>
            </a:pPr>
            <a:endParaRPr lang="en-US" altLang="zh-CN" sz="2135" dirty="0">
              <a:latin typeface="Source Han Sans SC Regular" panose="020B0400000000000000" charset="-122"/>
              <a:ea typeface="Source Han Sans SC Regular" panose="020B0400000000000000" charset="-122"/>
              <a:cs typeface="Times New Roman" panose="02020603050405020304"/>
            </a:endParaRPr>
          </a:p>
          <a:p>
            <a:pPr marL="393700"/>
            <a:r>
              <a:rPr lang="en-US" altLang="zh-CN" sz="1865" b="1" spc="-7" dirty="0">
                <a:solidFill>
                  <a:srgbClr val="274E1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     // </a:t>
            </a:r>
            <a:r>
              <a:rPr lang="en-US" altLang="zh-CN" sz="1865" b="1" spc="-47" dirty="0">
                <a:solidFill>
                  <a:srgbClr val="274E1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Test</a:t>
            </a:r>
            <a:r>
              <a:rPr lang="en-US" altLang="zh-CN" sz="1865" b="1" spc="-13" dirty="0">
                <a:solidFill>
                  <a:srgbClr val="274E1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lang="en-US" altLang="zh-CN" sz="1865" b="1" spc="-7" dirty="0">
                <a:solidFill>
                  <a:srgbClr val="274E13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code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40"/>
              </a:spcBef>
            </a:pP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      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40"/>
              </a:spcBef>
            </a:pP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      }</a:t>
            </a:r>
            <a:endParaRPr lang="en-US" altLang="zh-CN" sz="186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7145">
              <a:spcBef>
                <a:spcPts val="40"/>
              </a:spcBef>
            </a:pPr>
            <a:r>
              <a:rPr lang="en-US" altLang="zh-CN" sz="186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}</a:t>
            </a:r>
            <a:endParaRPr sz="213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97332" y="1465700"/>
            <a:ext cx="2993813" cy="211667"/>
          </a:xfrm>
          <a:custGeom>
            <a:avLst/>
            <a:gdLst/>
            <a:ahLst/>
            <a:cxnLst/>
            <a:rect l="l" t="t" r="r" b="b"/>
            <a:pathLst>
              <a:path w="2245359" h="158750">
                <a:moveTo>
                  <a:pt x="2244930" y="158278"/>
                </a:moveTo>
                <a:lnTo>
                  <a:pt x="0" y="0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6176688" y="1414158"/>
            <a:ext cx="135432" cy="1030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8331201" y="1278803"/>
            <a:ext cx="2872740" cy="1153159"/>
          </a:xfrm>
          <a:custGeom>
            <a:avLst/>
            <a:gdLst/>
            <a:ahLst/>
            <a:cxnLst/>
            <a:rect l="l" t="t" r="r" b="b"/>
            <a:pathLst>
              <a:path w="2154554" h="864869">
                <a:moveTo>
                  <a:pt x="2010361" y="864552"/>
                </a:moveTo>
                <a:lnTo>
                  <a:pt x="144095" y="864552"/>
                </a:lnTo>
                <a:lnTo>
                  <a:pt x="98550" y="857206"/>
                </a:lnTo>
                <a:lnTo>
                  <a:pt x="58994" y="836751"/>
                </a:lnTo>
                <a:lnTo>
                  <a:pt x="27801" y="805558"/>
                </a:lnTo>
                <a:lnTo>
                  <a:pt x="7346" y="766003"/>
                </a:lnTo>
                <a:lnTo>
                  <a:pt x="0" y="720457"/>
                </a:lnTo>
                <a:lnTo>
                  <a:pt x="0" y="144094"/>
                </a:lnTo>
                <a:lnTo>
                  <a:pt x="7346" y="98549"/>
                </a:lnTo>
                <a:lnTo>
                  <a:pt x="27801" y="58994"/>
                </a:lnTo>
                <a:lnTo>
                  <a:pt x="58994" y="27801"/>
                </a:lnTo>
                <a:lnTo>
                  <a:pt x="98550" y="7346"/>
                </a:lnTo>
                <a:lnTo>
                  <a:pt x="144095" y="0"/>
                </a:lnTo>
                <a:lnTo>
                  <a:pt x="2010361" y="0"/>
                </a:lnTo>
                <a:lnTo>
                  <a:pt x="2065504" y="10968"/>
                </a:lnTo>
                <a:lnTo>
                  <a:pt x="2112252" y="42204"/>
                </a:lnTo>
                <a:lnTo>
                  <a:pt x="2143488" y="88952"/>
                </a:lnTo>
                <a:lnTo>
                  <a:pt x="2154456" y="144094"/>
                </a:lnTo>
                <a:lnTo>
                  <a:pt x="2154456" y="720457"/>
                </a:lnTo>
                <a:lnTo>
                  <a:pt x="2147110" y="766003"/>
                </a:lnTo>
                <a:lnTo>
                  <a:pt x="2126655" y="805558"/>
                </a:lnTo>
                <a:lnTo>
                  <a:pt x="2095462" y="836751"/>
                </a:lnTo>
                <a:lnTo>
                  <a:pt x="2055907" y="857206"/>
                </a:lnTo>
                <a:lnTo>
                  <a:pt x="2010361" y="86455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8331201" y="1278803"/>
            <a:ext cx="2872740" cy="1153159"/>
          </a:xfrm>
          <a:custGeom>
            <a:avLst/>
            <a:gdLst/>
            <a:ahLst/>
            <a:cxnLst/>
            <a:rect l="l" t="t" r="r" b="b"/>
            <a:pathLst>
              <a:path w="2154554" h="864869">
                <a:moveTo>
                  <a:pt x="0" y="144094"/>
                </a:moveTo>
                <a:lnTo>
                  <a:pt x="7346" y="98549"/>
                </a:lnTo>
                <a:lnTo>
                  <a:pt x="27801" y="58994"/>
                </a:lnTo>
                <a:lnTo>
                  <a:pt x="58994" y="27801"/>
                </a:lnTo>
                <a:lnTo>
                  <a:pt x="98550" y="7346"/>
                </a:lnTo>
                <a:lnTo>
                  <a:pt x="144095" y="0"/>
                </a:lnTo>
                <a:lnTo>
                  <a:pt x="2010361" y="0"/>
                </a:lnTo>
                <a:lnTo>
                  <a:pt x="2065504" y="10968"/>
                </a:lnTo>
                <a:lnTo>
                  <a:pt x="2112252" y="42204"/>
                </a:lnTo>
                <a:lnTo>
                  <a:pt x="2143488" y="88952"/>
                </a:lnTo>
                <a:lnTo>
                  <a:pt x="2154456" y="144094"/>
                </a:lnTo>
                <a:lnTo>
                  <a:pt x="2154456" y="720457"/>
                </a:lnTo>
                <a:lnTo>
                  <a:pt x="2147110" y="766003"/>
                </a:lnTo>
                <a:lnTo>
                  <a:pt x="2126655" y="805558"/>
                </a:lnTo>
                <a:lnTo>
                  <a:pt x="2095462" y="836751"/>
                </a:lnTo>
                <a:lnTo>
                  <a:pt x="2055907" y="857206"/>
                </a:lnTo>
                <a:lnTo>
                  <a:pt x="2010361" y="864552"/>
                </a:lnTo>
                <a:lnTo>
                  <a:pt x="144095" y="864552"/>
                </a:lnTo>
                <a:lnTo>
                  <a:pt x="98550" y="857206"/>
                </a:lnTo>
                <a:lnTo>
                  <a:pt x="58994" y="836751"/>
                </a:lnTo>
                <a:lnTo>
                  <a:pt x="27801" y="805558"/>
                </a:lnTo>
                <a:lnTo>
                  <a:pt x="7346" y="766003"/>
                </a:lnTo>
                <a:lnTo>
                  <a:pt x="0" y="720457"/>
                </a:lnTo>
                <a:lnTo>
                  <a:pt x="0" y="144094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8501381" y="1351280"/>
            <a:ext cx="2532380" cy="9912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7145" marR="6985">
              <a:lnSpc>
                <a:spcPct val="101000"/>
              </a:lnSpc>
              <a:spcBef>
                <a:spcPts val="115"/>
              </a:spcBef>
            </a:pPr>
            <a:r>
              <a:rPr sz="2135" b="1" dirty="0">
                <a:solidFill>
                  <a:srgbClr val="4D4D4D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只创建与AccountController相关的bean</a:t>
            </a:r>
            <a:endParaRPr sz="2135" b="1" dirty="0">
              <a:solidFill>
                <a:srgbClr val="4D4D4D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747697" y="6442549"/>
            <a:ext cx="31326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>
              <a:lnSpc>
                <a:spcPts val="2045"/>
              </a:lnSpc>
            </a:pPr>
            <a:fld id="{81D60167-4931-47E6-BA6A-407CBD079E47}" type="slidenum">
              <a:rPr sz="1735" dirty="0">
                <a:latin typeface="思源黑体 CN Normal" panose="020B0200000000000000" pitchFamily="34" charset="-122"/>
                <a:cs typeface="Arial" panose="020B0604020202020204"/>
              </a:rPr>
            </a:fld>
            <a:endParaRPr sz="1735" dirty="0">
              <a:latin typeface="思源黑体 CN Normal" panose="020B0200000000000000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3483" y="260551"/>
            <a:ext cx="656590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  <a:sym typeface="+mn-ea"/>
              </a:rPr>
              <a:t>使用</a:t>
            </a:r>
            <a:r>
              <a:rPr>
                <a:latin typeface="Courier New Bold" panose="02070609020205090404" charset="0"/>
                <a:ea typeface="Source Han Sans SC Bold" panose="020B0400000000000000" charset="-122"/>
                <a:cs typeface="Courier New Bold" panose="02070609020205090404" charset="0"/>
                <a:sym typeface="+mn-ea"/>
              </a:rPr>
              <a:t>@WebMvcTest</a:t>
            </a:r>
            <a:r>
              <a:rPr lang="zh-CN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  <a:sym typeface="+mn-ea"/>
              </a:rPr>
              <a:t>的代码示例</a:t>
            </a:r>
            <a:endParaRPr spc="-253" dirty="0"/>
          </a:p>
        </p:txBody>
      </p:sp>
      <p:sp>
        <p:nvSpPr>
          <p:cNvPr id="20" name="object 20"/>
          <p:cNvSpPr/>
          <p:nvPr/>
        </p:nvSpPr>
        <p:spPr>
          <a:xfrm>
            <a:off x="1411801" y="1200134"/>
            <a:ext cx="10345420" cy="5446605"/>
          </a:xfrm>
          <a:custGeom>
            <a:avLst/>
            <a:gdLst/>
            <a:ahLst/>
            <a:cxnLst/>
            <a:rect l="l" t="t" r="r" b="b"/>
            <a:pathLst>
              <a:path w="7759065" h="4084954">
                <a:moveTo>
                  <a:pt x="0" y="0"/>
                </a:moveTo>
                <a:lnTo>
                  <a:pt x="7758899" y="0"/>
                </a:lnTo>
                <a:lnTo>
                  <a:pt x="7758899" y="4084799"/>
                </a:lnTo>
                <a:lnTo>
                  <a:pt x="0" y="4084799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411801" y="1200134"/>
            <a:ext cx="10345420" cy="5446605"/>
          </a:xfrm>
          <a:custGeom>
            <a:avLst/>
            <a:gdLst/>
            <a:ahLst/>
            <a:cxnLst/>
            <a:rect l="l" t="t" r="r" b="b"/>
            <a:pathLst>
              <a:path w="7759065" h="4084954">
                <a:moveTo>
                  <a:pt x="0" y="0"/>
                </a:moveTo>
                <a:lnTo>
                  <a:pt x="7758899" y="0"/>
                </a:lnTo>
                <a:lnTo>
                  <a:pt x="7758899" y="4084799"/>
                </a:lnTo>
                <a:lnTo>
                  <a:pt x="0" y="4084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8536167" y="505366"/>
            <a:ext cx="3383280" cy="911860"/>
          </a:xfrm>
          <a:custGeom>
            <a:avLst/>
            <a:gdLst/>
            <a:ahLst/>
            <a:cxnLst/>
            <a:rect l="l" t="t" r="r" b="b"/>
            <a:pathLst>
              <a:path w="2537459" h="683894">
                <a:moveTo>
                  <a:pt x="2423147" y="683699"/>
                </a:moveTo>
                <a:lnTo>
                  <a:pt x="113952" y="683699"/>
                </a:lnTo>
                <a:lnTo>
                  <a:pt x="69597" y="674745"/>
                </a:lnTo>
                <a:lnTo>
                  <a:pt x="33375" y="650324"/>
                </a:lnTo>
                <a:lnTo>
                  <a:pt x="8954" y="614103"/>
                </a:lnTo>
                <a:lnTo>
                  <a:pt x="0" y="569747"/>
                </a:lnTo>
                <a:lnTo>
                  <a:pt x="0" y="113952"/>
                </a:lnTo>
                <a:lnTo>
                  <a:pt x="8954" y="69596"/>
                </a:lnTo>
                <a:lnTo>
                  <a:pt x="33375" y="33375"/>
                </a:lnTo>
                <a:lnTo>
                  <a:pt x="69597" y="8954"/>
                </a:lnTo>
                <a:lnTo>
                  <a:pt x="113952" y="0"/>
                </a:lnTo>
                <a:lnTo>
                  <a:pt x="2423147" y="0"/>
                </a:lnTo>
                <a:lnTo>
                  <a:pt x="2466755" y="8674"/>
                </a:lnTo>
                <a:lnTo>
                  <a:pt x="2503724" y="33375"/>
                </a:lnTo>
                <a:lnTo>
                  <a:pt x="2528425" y="70344"/>
                </a:lnTo>
                <a:lnTo>
                  <a:pt x="2537099" y="113952"/>
                </a:lnTo>
                <a:lnTo>
                  <a:pt x="2537099" y="569747"/>
                </a:lnTo>
                <a:lnTo>
                  <a:pt x="2528145" y="614103"/>
                </a:lnTo>
                <a:lnTo>
                  <a:pt x="2503724" y="650324"/>
                </a:lnTo>
                <a:lnTo>
                  <a:pt x="2467503" y="674745"/>
                </a:lnTo>
                <a:lnTo>
                  <a:pt x="2423147" y="6836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8536167" y="505366"/>
            <a:ext cx="3383280" cy="911860"/>
          </a:xfrm>
          <a:custGeom>
            <a:avLst/>
            <a:gdLst/>
            <a:ahLst/>
            <a:cxnLst/>
            <a:rect l="l" t="t" r="r" b="b"/>
            <a:pathLst>
              <a:path w="2537459" h="683894">
                <a:moveTo>
                  <a:pt x="0" y="113952"/>
                </a:moveTo>
                <a:lnTo>
                  <a:pt x="8954" y="69596"/>
                </a:lnTo>
                <a:lnTo>
                  <a:pt x="33375" y="33375"/>
                </a:lnTo>
                <a:lnTo>
                  <a:pt x="69597" y="8954"/>
                </a:lnTo>
                <a:lnTo>
                  <a:pt x="113952" y="0"/>
                </a:lnTo>
                <a:lnTo>
                  <a:pt x="2423147" y="0"/>
                </a:lnTo>
                <a:lnTo>
                  <a:pt x="2466755" y="8674"/>
                </a:lnTo>
                <a:lnTo>
                  <a:pt x="2503724" y="33375"/>
                </a:lnTo>
                <a:lnTo>
                  <a:pt x="2528425" y="70344"/>
                </a:lnTo>
                <a:lnTo>
                  <a:pt x="2537099" y="113952"/>
                </a:lnTo>
                <a:lnTo>
                  <a:pt x="2537099" y="569747"/>
                </a:lnTo>
                <a:lnTo>
                  <a:pt x="2528145" y="614103"/>
                </a:lnTo>
                <a:lnTo>
                  <a:pt x="2503724" y="650324"/>
                </a:lnTo>
                <a:lnTo>
                  <a:pt x="2467503" y="674745"/>
                </a:lnTo>
                <a:lnTo>
                  <a:pt x="2423147" y="683699"/>
                </a:lnTo>
                <a:lnTo>
                  <a:pt x="113952" y="683699"/>
                </a:lnTo>
                <a:lnTo>
                  <a:pt x="69597" y="674745"/>
                </a:lnTo>
                <a:lnTo>
                  <a:pt x="33375" y="650324"/>
                </a:lnTo>
                <a:lnTo>
                  <a:pt x="8954" y="614103"/>
                </a:lnTo>
                <a:lnTo>
                  <a:pt x="0" y="569747"/>
                </a:lnTo>
                <a:lnTo>
                  <a:pt x="0" y="113952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lang="en-US" altLang="zh-CN" sz="2400" dirty="0">
              <a:latin typeface="思源黑体 CN Normal" panose="020B0200000000000000" pitchFamily="34" charset="-122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001" y="1421431"/>
            <a:ext cx="9614745" cy="512984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7145">
              <a:lnSpc>
                <a:spcPts val="1820"/>
              </a:lnSpc>
            </a:pPr>
            <a:r>
              <a:rPr sz="1865" b="1" spc="-40" dirty="0"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</a:rPr>
              <a:t>@Test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17145"/>
            <a:r>
              <a:rPr sz="1865" b="1" spc="-7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</a:rPr>
              <a:t>public void 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testHandleDetailsRequest() </a:t>
            </a:r>
            <a:r>
              <a:rPr sz="1865" dirty="0">
                <a:solidFill>
                  <a:srgbClr val="7F0055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throws 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Exception</a:t>
            </a:r>
            <a:r>
              <a:rPr sz="1865" spc="73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 </a:t>
            </a:r>
            <a:r>
              <a:rPr sz="1865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{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>
              <a:spcBef>
                <a:spcPts val="20"/>
              </a:spcBef>
            </a:pPr>
            <a:endParaRPr sz="1865" dirty="0">
              <a:latin typeface="Source Han Sans SC" panose="020B0400000000000000" charset="-122"/>
              <a:ea typeface="Source Han Sans SC" panose="020B0400000000000000" charset="-122"/>
              <a:cs typeface="Times New Roman" panose="02020603050405020304"/>
            </a:endParaRPr>
          </a:p>
          <a:p>
            <a:pPr marL="299720"/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//</a:t>
            </a:r>
            <a:r>
              <a:rPr sz="1865" spc="-13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 </a:t>
            </a:r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arrange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299720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given(accountManager.getAccount(</a:t>
            </a:r>
            <a:r>
              <a:rPr sz="1865" spc="-7" dirty="0">
                <a:solidFill>
                  <a:srgbClr val="990000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0L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))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861060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.willReturn(new Account(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"1234567890"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, 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"John</a:t>
            </a:r>
            <a:r>
              <a:rPr sz="1865" spc="-113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 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Doe"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));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>
              <a:spcBef>
                <a:spcPts val="25"/>
              </a:spcBef>
            </a:pPr>
            <a:endParaRPr sz="1865" dirty="0">
              <a:latin typeface="Source Han Sans SC" panose="020B0400000000000000" charset="-122"/>
              <a:ea typeface="Source Han Sans SC" panose="020B0400000000000000" charset="-122"/>
              <a:cs typeface="Times New Roman" panose="02020603050405020304"/>
            </a:endParaRPr>
          </a:p>
          <a:p>
            <a:pPr marL="299720"/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// act and</a:t>
            </a:r>
            <a:r>
              <a:rPr sz="1865" spc="-13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 </a:t>
            </a:r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assert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297815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mockMvc.perform(get(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"/accounts/0"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))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790575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.andExpect(status().isOk())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790575"/>
            <a:r>
              <a:rPr sz="1865" spc="-13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.andExpect(content().contentType(MediaType.</a:t>
            </a:r>
            <a:r>
              <a:rPr sz="1865" spc="-13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APPLICATION_JSON</a:t>
            </a:r>
            <a:r>
              <a:rPr sz="1865" spc="-13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790575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.andExpect(jsonPath(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"name"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).value(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"John Doe"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))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790575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.andExpect(jsonPath(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"number"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).value(</a:t>
            </a:r>
            <a:r>
              <a:rPr sz="1865" spc="-7" dirty="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"1234567890"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));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>
              <a:spcBef>
                <a:spcPts val="20"/>
              </a:spcBef>
            </a:pPr>
            <a:endParaRPr sz="1865" dirty="0">
              <a:latin typeface="Source Han Sans SC" panose="020B0400000000000000" charset="-122"/>
              <a:ea typeface="Source Han Sans SC" panose="020B0400000000000000" charset="-122"/>
              <a:cs typeface="Times New Roman" panose="02020603050405020304"/>
            </a:endParaRPr>
          </a:p>
          <a:p>
            <a:pPr marL="299720"/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//</a:t>
            </a:r>
            <a:r>
              <a:rPr sz="1865" spc="-13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 </a:t>
            </a:r>
            <a:r>
              <a:rPr sz="1865" spc="-7" dirty="0">
                <a:solidFill>
                  <a:srgbClr val="274E13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verify</a:t>
            </a:r>
            <a:endParaRPr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299720"/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verify(accountManager).</a:t>
            </a:r>
            <a:r>
              <a:rPr sz="1865" spc="-7" dirty="0" err="1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getAccount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(</a:t>
            </a:r>
            <a:r>
              <a:rPr sz="1865" spc="-7" dirty="0">
                <a:solidFill>
                  <a:srgbClr val="990000"/>
                </a:solidFill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0L</a:t>
            </a:r>
            <a:r>
              <a:rPr sz="1865" spc="-7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);</a:t>
            </a:r>
            <a:endParaRPr lang="en-US"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pPr marL="299720"/>
            <a:endParaRPr lang="en-US" altLang="zh-CN" sz="1865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  <a:p>
            <a:r>
              <a:rPr lang="en-US" altLang="zh-CN" sz="1865" dirty="0">
                <a:latin typeface="Source Han Sans SC" panose="020B0400000000000000" charset="-122"/>
                <a:ea typeface="Source Han Sans SC" panose="020B0400000000000000" charset="-122"/>
                <a:cs typeface="Arial" panose="020B0604020202020204"/>
              </a:rPr>
              <a:t>}</a:t>
            </a:r>
            <a:endParaRPr lang="en-US" sz="1865" spc="-7" dirty="0">
              <a:latin typeface="Source Han Sans SC" panose="020B0400000000000000" charset="-122"/>
              <a:ea typeface="Source Han Sans SC" panose="020B0400000000000000" charset="-122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47697" y="6442549"/>
            <a:ext cx="31326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>
              <a:lnSpc>
                <a:spcPts val="2045"/>
              </a:lnSpc>
            </a:pPr>
            <a:fld id="{81D60167-4931-47E6-BA6A-407CBD079E47}" type="slidenum">
              <a:rPr sz="1735" dirty="0">
                <a:latin typeface="思源黑体 CN Normal" panose="020B0200000000000000" pitchFamily="34" charset="-122"/>
                <a:cs typeface="Arial" panose="020B0604020202020204"/>
              </a:rPr>
            </a:fld>
            <a:endParaRPr sz="1735" dirty="0">
              <a:latin typeface="思源黑体 CN Normal" panose="020B0200000000000000" pitchFamily="34" charset="-122"/>
              <a:cs typeface="Arial" panose="020B060402020202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45221" y="692574"/>
            <a:ext cx="304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MockBean编程</a:t>
            </a:r>
            <a:endParaRPr lang="zh-CN" altLang="en-US"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1015" y="6472768"/>
            <a:ext cx="30480" cy="29633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521" y="21934"/>
                </a:moveTo>
                <a:lnTo>
                  <a:pt x="0" y="21934"/>
                </a:lnTo>
                <a:lnTo>
                  <a:pt x="0" y="0"/>
                </a:lnTo>
                <a:lnTo>
                  <a:pt x="22521" y="0"/>
                </a:lnTo>
                <a:lnTo>
                  <a:pt x="22521" y="21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41015" y="6523481"/>
            <a:ext cx="30480" cy="145627"/>
          </a:xfrm>
          <a:custGeom>
            <a:avLst/>
            <a:gdLst/>
            <a:ahLst/>
            <a:cxnLst/>
            <a:rect l="l" t="t" r="r" b="b"/>
            <a:pathLst>
              <a:path w="22859" h="109220">
                <a:moveTo>
                  <a:pt x="0" y="108735"/>
                </a:moveTo>
                <a:lnTo>
                  <a:pt x="22614" y="108735"/>
                </a:lnTo>
                <a:lnTo>
                  <a:pt x="22614" y="0"/>
                </a:lnTo>
                <a:lnTo>
                  <a:pt x="0" y="0"/>
                </a:lnTo>
                <a:lnTo>
                  <a:pt x="0" y="10873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93309" y="6523352"/>
            <a:ext cx="152400" cy="149013"/>
          </a:xfrm>
          <a:custGeom>
            <a:avLst/>
            <a:gdLst/>
            <a:ahLst/>
            <a:cxnLst/>
            <a:rect l="l" t="t" r="r" b="b"/>
            <a:pathLst>
              <a:path w="114300" h="111760">
                <a:moveTo>
                  <a:pt x="59400" y="111280"/>
                </a:moveTo>
                <a:lnTo>
                  <a:pt x="10509" y="16007"/>
                </a:lnTo>
                <a:lnTo>
                  <a:pt x="0" y="16007"/>
                </a:lnTo>
                <a:lnTo>
                  <a:pt x="0" y="0"/>
                </a:lnTo>
                <a:lnTo>
                  <a:pt x="27120" y="0"/>
                </a:lnTo>
                <a:lnTo>
                  <a:pt x="54240" y="87274"/>
                </a:lnTo>
                <a:lnTo>
                  <a:pt x="55367" y="91039"/>
                </a:lnTo>
                <a:lnTo>
                  <a:pt x="56115" y="93298"/>
                </a:lnTo>
                <a:lnTo>
                  <a:pt x="82549" y="93298"/>
                </a:lnTo>
                <a:lnTo>
                  <a:pt x="82297" y="94052"/>
                </a:lnTo>
                <a:lnTo>
                  <a:pt x="77519" y="103219"/>
                </a:lnTo>
                <a:lnTo>
                  <a:pt x="71729" y="108422"/>
                </a:lnTo>
                <a:lnTo>
                  <a:pt x="65498" y="110747"/>
                </a:lnTo>
                <a:lnTo>
                  <a:pt x="59400" y="111280"/>
                </a:lnTo>
                <a:close/>
              </a:path>
              <a:path w="114300" h="111760">
                <a:moveTo>
                  <a:pt x="82549" y="93298"/>
                </a:moveTo>
                <a:lnTo>
                  <a:pt x="62777" y="93298"/>
                </a:lnTo>
                <a:lnTo>
                  <a:pt x="63529" y="91039"/>
                </a:lnTo>
                <a:lnTo>
                  <a:pt x="64559" y="87274"/>
                </a:lnTo>
                <a:lnTo>
                  <a:pt x="92055" y="0"/>
                </a:lnTo>
                <a:lnTo>
                  <a:pt x="113733" y="0"/>
                </a:lnTo>
                <a:lnTo>
                  <a:pt x="82549" y="9329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3085" y="6523352"/>
            <a:ext cx="132927" cy="149013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7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1"/>
                </a:lnTo>
                <a:lnTo>
                  <a:pt x="13760" y="13157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7"/>
                </a:lnTo>
                <a:lnTo>
                  <a:pt x="88653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6"/>
                </a:lnTo>
                <a:lnTo>
                  <a:pt x="21317" y="47072"/>
                </a:lnTo>
                <a:lnTo>
                  <a:pt x="21301" y="64207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7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4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7"/>
                </a:lnTo>
                <a:lnTo>
                  <a:pt x="77965" y="47072"/>
                </a:lnTo>
                <a:lnTo>
                  <a:pt x="76020" y="35896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3" y="17982"/>
                </a:lnTo>
                <a:lnTo>
                  <a:pt x="95548" y="28041"/>
                </a:lnTo>
                <a:lnTo>
                  <a:pt x="99187" y="47072"/>
                </a:lnTo>
                <a:lnTo>
                  <a:pt x="99169" y="64207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6072" y="6521347"/>
            <a:ext cx="126153" cy="147319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54050" y="110243"/>
                </a:moveTo>
                <a:lnTo>
                  <a:pt x="48139" y="110243"/>
                </a:lnTo>
                <a:lnTo>
                  <a:pt x="28068" y="106785"/>
                </a:lnTo>
                <a:lnTo>
                  <a:pt x="12914" y="96911"/>
                </a:lnTo>
                <a:lnTo>
                  <a:pt x="3338" y="81370"/>
                </a:lnTo>
                <a:lnTo>
                  <a:pt x="0" y="60912"/>
                </a:lnTo>
                <a:lnTo>
                  <a:pt x="0" y="49051"/>
                </a:lnTo>
                <a:lnTo>
                  <a:pt x="3338" y="28637"/>
                </a:lnTo>
                <a:lnTo>
                  <a:pt x="12914" y="13192"/>
                </a:lnTo>
                <a:lnTo>
                  <a:pt x="28068" y="3414"/>
                </a:lnTo>
                <a:lnTo>
                  <a:pt x="48139" y="0"/>
                </a:lnTo>
                <a:lnTo>
                  <a:pt x="58558" y="369"/>
                </a:lnTo>
                <a:lnTo>
                  <a:pt x="69698" y="1400"/>
                </a:lnTo>
                <a:lnTo>
                  <a:pt x="80522" y="2979"/>
                </a:lnTo>
                <a:lnTo>
                  <a:pt x="89991" y="4990"/>
                </a:lnTo>
                <a:lnTo>
                  <a:pt x="94120" y="6117"/>
                </a:lnTo>
                <a:lnTo>
                  <a:pt x="94027" y="17982"/>
                </a:lnTo>
                <a:lnTo>
                  <a:pt x="48139" y="17982"/>
                </a:lnTo>
                <a:lnTo>
                  <a:pt x="37108" y="20215"/>
                </a:lnTo>
                <a:lnTo>
                  <a:pt x="28575" y="26525"/>
                </a:lnTo>
                <a:lnTo>
                  <a:pt x="23068" y="36331"/>
                </a:lnTo>
                <a:lnTo>
                  <a:pt x="21115" y="49051"/>
                </a:lnTo>
                <a:lnTo>
                  <a:pt x="21115" y="60912"/>
                </a:lnTo>
                <a:lnTo>
                  <a:pt x="23055" y="73630"/>
                </a:lnTo>
                <a:lnTo>
                  <a:pt x="28539" y="83436"/>
                </a:lnTo>
                <a:lnTo>
                  <a:pt x="37067" y="89748"/>
                </a:lnTo>
                <a:lnTo>
                  <a:pt x="48139" y="91981"/>
                </a:lnTo>
                <a:lnTo>
                  <a:pt x="56397" y="91981"/>
                </a:lnTo>
                <a:lnTo>
                  <a:pt x="56397" y="109963"/>
                </a:lnTo>
                <a:lnTo>
                  <a:pt x="54050" y="110243"/>
                </a:lnTo>
                <a:close/>
              </a:path>
              <a:path w="94615" h="110489">
                <a:moveTo>
                  <a:pt x="94027" y="110243"/>
                </a:moveTo>
                <a:lnTo>
                  <a:pt x="71412" y="110243"/>
                </a:lnTo>
                <a:lnTo>
                  <a:pt x="71412" y="19579"/>
                </a:lnTo>
                <a:lnTo>
                  <a:pt x="70285" y="19393"/>
                </a:lnTo>
                <a:lnTo>
                  <a:pt x="66438" y="18546"/>
                </a:lnTo>
                <a:lnTo>
                  <a:pt x="55363" y="17982"/>
                </a:lnTo>
                <a:lnTo>
                  <a:pt x="94027" y="17982"/>
                </a:lnTo>
                <a:lnTo>
                  <a:pt x="94027" y="110243"/>
                </a:lnTo>
                <a:close/>
              </a:path>
              <a:path w="94615" h="110489">
                <a:moveTo>
                  <a:pt x="56397" y="91981"/>
                </a:moveTo>
                <a:lnTo>
                  <a:pt x="48704" y="91981"/>
                </a:lnTo>
                <a:lnTo>
                  <a:pt x="55460" y="91790"/>
                </a:lnTo>
                <a:lnTo>
                  <a:pt x="56397" y="91790"/>
                </a:lnTo>
                <a:lnTo>
                  <a:pt x="56397" y="9198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60468" y="6472767"/>
            <a:ext cx="30480" cy="196427"/>
          </a:xfrm>
          <a:custGeom>
            <a:avLst/>
            <a:gdLst/>
            <a:ahLst/>
            <a:cxnLst/>
            <a:rect l="l" t="t" r="r" b="b"/>
            <a:pathLst>
              <a:path w="22859" h="147320">
                <a:moveTo>
                  <a:pt x="0" y="146772"/>
                </a:moveTo>
                <a:lnTo>
                  <a:pt x="22614" y="146772"/>
                </a:lnTo>
                <a:lnTo>
                  <a:pt x="22614" y="0"/>
                </a:lnTo>
                <a:lnTo>
                  <a:pt x="0" y="0"/>
                </a:lnTo>
                <a:lnTo>
                  <a:pt x="0" y="14677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3115" y="6472767"/>
            <a:ext cx="133773" cy="195580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2057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  <a:path w="100329" h="146685">
                <a:moveTo>
                  <a:pt x="45415" y="91226"/>
                </a:moveTo>
                <a:lnTo>
                  <a:pt x="43165" y="91226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493" y="47072"/>
                </a:lnTo>
                <a:lnTo>
                  <a:pt x="75537" y="45001"/>
                </a:lnTo>
                <a:lnTo>
                  <a:pt x="73666" y="34531"/>
                </a:lnTo>
                <a:lnTo>
                  <a:pt x="68020" y="26984"/>
                </a:lnTo>
                <a:lnTo>
                  <a:pt x="58556" y="22349"/>
                </a:lnTo>
                <a:lnTo>
                  <a:pt x="45229" y="20617"/>
                </a:lnTo>
                <a:lnTo>
                  <a:pt x="40163" y="20431"/>
                </a:lnTo>
                <a:lnTo>
                  <a:pt x="92057" y="20431"/>
                </a:lnTo>
                <a:lnTo>
                  <a:pt x="95405" y="24228"/>
                </a:lnTo>
                <a:lnTo>
                  <a:pt x="99801" y="45001"/>
                </a:lnTo>
                <a:lnTo>
                  <a:pt x="99841" y="47072"/>
                </a:lnTo>
                <a:lnTo>
                  <a:pt x="95824" y="67277"/>
                </a:lnTo>
                <a:lnTo>
                  <a:pt x="84594" y="80977"/>
                </a:lnTo>
                <a:lnTo>
                  <a:pt x="67381" y="88763"/>
                </a:lnTo>
                <a:lnTo>
                  <a:pt x="45415" y="9122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08353" y="6492100"/>
            <a:ext cx="79587" cy="176107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9"/>
                </a:lnTo>
                <a:lnTo>
                  <a:pt x="59682" y="23439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04380" y="6643107"/>
            <a:ext cx="25400" cy="2540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7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60" y="4897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4000" y="261168"/>
            <a:ext cx="1854200" cy="571096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lang="zh-CN">
                <a:latin typeface="Source Han Sans SC Bold" panose="020B0400000000000000" charset="-122"/>
                <a:ea typeface="Source Han Sans SC Bold" panose="020B0400000000000000" charset="-122"/>
              </a:rPr>
              <a:t>总结</a:t>
            </a:r>
            <a:endParaRPr lang="zh-CN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801417" y="4829480"/>
            <a:ext cx="24384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lnSpc>
                <a:spcPts val="1555"/>
              </a:lnSpc>
            </a:pPr>
            <a:fld id="{81D60167-4931-47E6-BA6A-407CBD079E47}" type="slidenum">
              <a:rPr lang="en-US" altLang="zh-CN" spc="85" smtClean="0">
                <a:solidFill>
                  <a:srgbClr val="00253E"/>
                </a:solidFill>
                <a:latin typeface="Calibri" panose="020F0502020204030204"/>
                <a:cs typeface="Calibri" panose="020F0502020204030204"/>
              </a:rPr>
            </a:fld>
            <a:endParaRPr dirty="0">
              <a:latin typeface="思源黑体 CN Normal" panose="020B0200000000000000" pitchFamily="3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3703" y="1219499"/>
            <a:ext cx="8688493" cy="23947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2120" indent="-436245">
              <a:lnSpc>
                <a:spcPct val="120000"/>
              </a:lnSpc>
              <a:spcBef>
                <a:spcPts val="135"/>
              </a:spcBef>
              <a:buClr>
                <a:srgbClr val="138A7A"/>
              </a:buClr>
              <a:buChar char="•"/>
              <a:tabLst>
                <a:tab pos="450850" algn="l"/>
                <a:tab pos="452755" algn="l"/>
              </a:tabLst>
            </a:pPr>
            <a:r>
              <a:rPr sz="2665" dirty="0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@SpringBootTest拓展了测试的选项</a:t>
            </a:r>
            <a:endParaRPr sz="2665" dirty="0">
              <a:latin typeface="Source Han Sans SC Normal" panose="020B0400000000000000" charset="-122"/>
              <a:ea typeface="Source Han Sans SC Normal" panose="020B0400000000000000" charset="-122"/>
              <a:cs typeface="Source Han Sans SC Normal" panose="020B0400000000000000" charset="-122"/>
            </a:endParaRPr>
          </a:p>
          <a:p>
            <a:pPr marL="452120" marR="6985" indent="-436245">
              <a:lnSpc>
                <a:spcPct val="120000"/>
              </a:lnSpc>
              <a:spcBef>
                <a:spcPts val="115"/>
              </a:spcBef>
              <a:buClr>
                <a:srgbClr val="138A7A"/>
              </a:buClr>
              <a:buChar char="•"/>
              <a:tabLst>
                <a:tab pos="450850" algn="l"/>
                <a:tab pos="452755" algn="l"/>
              </a:tabLst>
            </a:pPr>
            <a:r>
              <a:rPr sz="2665" dirty="0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Spring MVC测试框架提供了一个模拟的Web环境</a:t>
            </a:r>
            <a:endParaRPr sz="2665" dirty="0">
              <a:latin typeface="Source Han Sans SC Normal" panose="020B0400000000000000" charset="-122"/>
              <a:ea typeface="Source Han Sans SC Normal" panose="020B0400000000000000" charset="-122"/>
              <a:cs typeface="Source Han Sans SC Normal" panose="020B0400000000000000" charset="-122"/>
            </a:endParaRPr>
          </a:p>
          <a:p>
            <a:pPr marL="1061720" lvl="1" indent="-461645">
              <a:lnSpc>
                <a:spcPct val="120000"/>
              </a:lnSpc>
              <a:spcBef>
                <a:spcPts val="125"/>
              </a:spcBef>
              <a:buClr>
                <a:srgbClr val="138A7A"/>
              </a:buClr>
              <a:buSzPct val="110000"/>
              <a:buFont typeface="Lucida Sans Unicode" panose="020B0602030504020204"/>
              <a:buChar char="•"/>
              <a:tabLst>
                <a:tab pos="1060450" algn="l"/>
                <a:tab pos="1062355" algn="l"/>
              </a:tabLst>
            </a:pPr>
            <a:r>
              <a:rPr sz="2400" dirty="0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不需要运行外部应用服务器</a:t>
            </a:r>
            <a:endParaRPr sz="2400" dirty="0">
              <a:latin typeface="Source Han Sans SC Normal" panose="020B0400000000000000" charset="-122"/>
              <a:ea typeface="Source Han Sans SC Normal" panose="020B0400000000000000" charset="-122"/>
              <a:cs typeface="Source Han Sans SC Normal" panose="020B0400000000000000" charset="-122"/>
            </a:endParaRPr>
          </a:p>
          <a:p>
            <a:pPr marL="452120" indent="-436245">
              <a:lnSpc>
                <a:spcPct val="120000"/>
              </a:lnSpc>
              <a:spcBef>
                <a:spcPts val="35"/>
              </a:spcBef>
              <a:buClr>
                <a:srgbClr val="138A7A"/>
              </a:buClr>
              <a:buChar char="•"/>
              <a:tabLst>
                <a:tab pos="450850" algn="l"/>
                <a:tab pos="452755" algn="l"/>
              </a:tabLst>
            </a:pPr>
            <a:r>
              <a:rPr sz="2665" dirty="0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Boot提供了Web分片测试</a:t>
            </a:r>
            <a:endParaRPr sz="2665" dirty="0">
              <a:latin typeface="Source Han Sans SC Normal" panose="020B0400000000000000" charset="-122"/>
              <a:ea typeface="Source Han Sans SC Normal" panose="020B0400000000000000" charset="-122"/>
              <a:cs typeface="Source Han Sans SC Normal" panose="020B0400000000000000" charset="-122"/>
            </a:endParaRPr>
          </a:p>
          <a:p>
            <a:pPr marL="1061720" lvl="1" indent="-461645">
              <a:lnSpc>
                <a:spcPct val="120000"/>
              </a:lnSpc>
              <a:spcBef>
                <a:spcPts val="245"/>
              </a:spcBef>
              <a:buClr>
                <a:srgbClr val="138A7A"/>
              </a:buClr>
              <a:buSzPct val="110000"/>
              <a:buFont typeface="Lucida Sans Unicode" panose="020B0602030504020204"/>
              <a:buChar char="•"/>
              <a:tabLst>
                <a:tab pos="1060450" algn="l"/>
                <a:tab pos="1062355" algn="l"/>
              </a:tabLst>
            </a:pPr>
            <a:r>
              <a:rPr lang="en-US" sz="2400" dirty="0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Mock </a:t>
            </a:r>
            <a:r>
              <a:rPr sz="2400" dirty="0" err="1">
                <a:latin typeface="Source Han Sans SC Normal" panose="020B0400000000000000" charset="-122"/>
                <a:ea typeface="Source Han Sans SC Normal" panose="020B0400000000000000" charset="-122"/>
                <a:cs typeface="Source Han Sans SC Normal" panose="020B0400000000000000" charset="-122"/>
              </a:rPr>
              <a:t>MVC测试专注于特定的控制器</a:t>
            </a:r>
            <a:endParaRPr lang="zh-CN" altLang="en-US" sz="2400" dirty="0">
              <a:latin typeface="Source Han Sans SC Normal" panose="020B0400000000000000" charset="-122"/>
              <a:ea typeface="Source Han Sans SC Normal" panose="020B0400000000000000" charset="-122"/>
              <a:cs typeface="Source Han Sans SC Normal" panose="020B04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集成测试</a:t>
            </a:r>
            <a:endParaRPr lang="zh-CN" altLang="en-US" dirty="0"/>
          </a:p>
          <a:p>
            <a:pPr lvl="1"/>
            <a:r>
              <a:rPr lang="zh-CN" altLang="en-US" dirty="0"/>
              <a:t> 测试多个单元共同工作的互动</a:t>
            </a:r>
            <a:endParaRPr lang="zh-CN" altLang="en-US" dirty="0"/>
          </a:p>
          <a:p>
            <a:pPr lvl="2"/>
            <a:r>
              <a:rPr lang="zh-CN" altLang="en-US" dirty="0"/>
              <a:t> 首先所有单元都能单独运行（单元测试显示了这一点）</a:t>
            </a:r>
            <a:endParaRPr lang="zh-CN" altLang="en-US" dirty="0"/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集成测试</a:t>
            </a:r>
            <a:endParaRPr lang="zh-CN" altLang="en-US"/>
          </a:p>
        </p:txBody>
      </p:sp>
      <p:sp>
        <p:nvSpPr>
          <p:cNvPr id="4" name="横卷形 3"/>
          <p:cNvSpPr/>
          <p:nvPr/>
        </p:nvSpPr>
        <p:spPr>
          <a:xfrm>
            <a:off x="7819390" y="1303655"/>
            <a:ext cx="3164840" cy="935990"/>
          </a:xfrm>
          <a:prstGeom prst="horizontalScroll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Integration Testing</a:t>
            </a:r>
            <a:endParaRPr lang="zh-CN" altLang="en-US" sz="20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/>
            <a:r>
              <a:rPr lang="zh-CN" altLang="en-US" sz="20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With Spring</a:t>
            </a:r>
            <a:endParaRPr lang="zh-CN" altLang="en-US" sz="20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JUnit 5</a:t>
            </a:r>
            <a:r>
              <a:rPr lang="zh-CN" altLang="en-US"/>
              <a:t>： 常用测试</a:t>
            </a:r>
            <a:r>
              <a:rPr lang="zh-CN" altLang="en-US"/>
              <a:t>方法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434465" y="1512570"/>
          <a:ext cx="231394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940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@BeforeEach</a:t>
                      </a:r>
                      <a:endParaRPr lang="en-US" altLang="zh-CN" sz="20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@BeforeAll</a:t>
                      </a:r>
                      <a:endParaRPr lang="en-US" altLang="zh-CN" sz="20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@AfterEach</a:t>
                      </a:r>
                      <a:endParaRPr lang="en-US" altLang="zh-CN" sz="20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@AfterAll</a:t>
                      </a:r>
                      <a:endParaRPr lang="en-US" altLang="zh-CN" sz="20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@T</a:t>
                      </a:r>
                      <a:r>
                        <a:rPr lang="en-US" altLang="zh-CN" sz="2000">
                          <a:solidFill>
                            <a:srgbClr val="0000FF"/>
                          </a:solidFill>
                          <a:latin typeface="Source Han Sans SC Regular" panose="020B0400000000000000" charset="-122"/>
                          <a:ea typeface="Source Han Sans SC Regular" panose="020B0400000000000000" charset="-122"/>
                        </a:rPr>
                        <a:t>est</a:t>
                      </a:r>
                      <a:endParaRPr lang="en-US" altLang="zh-CN" sz="2000">
                        <a:solidFill>
                          <a:srgbClr val="0000FF"/>
                        </a:solidFill>
                        <a:latin typeface="Source Han Sans SC Regular" panose="020B0400000000000000" charset="-122"/>
                        <a:ea typeface="Source Han Sans SC Regular" panose="020B04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en-US" altLang="zh-CN"/>
              <a:t> </a:t>
            </a:r>
            <a:r>
              <a:rPr lang="zh-CN" altLang="en-US"/>
              <a:t>新的断言介绍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>
                <a:solidFill>
                  <a:srgbClr val="0000FF"/>
                </a:solidFill>
              </a:rPr>
              <a:t>assertThrows</a:t>
            </a:r>
            <a:endParaRPr lang="en-US" altLang="zh-CN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0000FF"/>
                </a:solidFill>
              </a:rPr>
              <a:t>		(&lt;exception.class&gt;, &lt;Lambda</a:t>
            </a:r>
            <a:r>
              <a:rPr lang="zh-CN" altLang="en-US">
                <a:solidFill>
                  <a:srgbClr val="0000FF"/>
                </a:solidFill>
              </a:rPr>
              <a:t>表达式</a:t>
            </a:r>
            <a:r>
              <a:rPr lang="en-US" altLang="zh-CN">
                <a:solidFill>
                  <a:srgbClr val="0000FF"/>
                </a:solidFill>
              </a:rPr>
              <a:t>&gt;)</a:t>
            </a:r>
            <a:endParaRPr lang="en-US" altLang="zh-CN">
              <a:solidFill>
                <a:srgbClr val="0000FF"/>
              </a:solidFill>
            </a:endParaRPr>
          </a:p>
          <a:p>
            <a:pPr lvl="1"/>
            <a:r>
              <a:rPr lang="en-US" altLang="zh-CN">
                <a:solidFill>
                  <a:srgbClr val="0000FF"/>
                </a:solidFill>
              </a:rPr>
              <a:t> assertTimeout</a:t>
            </a:r>
            <a:endParaRPr lang="en-US" altLang="zh-CN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0000FF"/>
                </a:solidFill>
              </a:rPr>
              <a:t>		(&lt;duration&gt;, 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&lt;Lambda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表达式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&gt;</a:t>
            </a:r>
            <a:r>
              <a:rPr lang="en-US" altLang="zh-CN">
                <a:solidFill>
                  <a:srgbClr val="0000FF"/>
                </a:solidFill>
              </a:rPr>
              <a:t>)</a:t>
            </a:r>
            <a:endParaRPr lang="en-US" altLang="zh-CN">
              <a:solidFill>
                <a:srgbClr val="0000FF"/>
              </a:solidFill>
            </a:endParaRPr>
          </a:p>
          <a:p>
            <a:pPr lvl="1"/>
            <a:r>
              <a:rPr lang="en-US" altLang="zh-CN">
                <a:solidFill>
                  <a:srgbClr val="0000FF"/>
                </a:solidFill>
              </a:rPr>
              <a:t> assertAll</a:t>
            </a:r>
            <a:endParaRPr lang="en-US" altLang="zh-CN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0000FF"/>
                </a:solidFill>
              </a:rPr>
              <a:t>		(&lt;description&gt;, &lt;multiple-assertions&gt;)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改进设想</a:t>
            </a:r>
            <a:endParaRPr lang="zh-CN" altLang="en-US"/>
          </a:p>
          <a:p>
            <a:pPr lvl="1"/>
            <a:r>
              <a:rPr lang="zh-CN" altLang="en-US"/>
              <a:t> 使用</a:t>
            </a:r>
            <a:r>
              <a:rPr lang="en-US" altLang="zh-CN"/>
              <a:t>Lambda</a:t>
            </a:r>
            <a:r>
              <a:rPr lang="zh-CN" altLang="en-US"/>
              <a:t>表达式</a:t>
            </a:r>
            <a:endParaRPr lang="zh-CN" altLang="en-US"/>
          </a:p>
          <a:p>
            <a:pPr lvl="2"/>
            <a:r>
              <a:rPr lang="zh-CN" altLang="en-US"/>
              <a:t> 要测试的代码</a:t>
            </a:r>
            <a:endParaRPr lang="zh-CN" altLang="en-US"/>
          </a:p>
          <a:p>
            <a:pPr lvl="2"/>
            <a:endParaRPr lang="zh-CN" altLang="en-US"/>
          </a:p>
          <a:p>
            <a:pPr lvl="0"/>
            <a:r>
              <a:rPr lang="zh-CN" altLang="en-US"/>
              <a:t>静态导入</a:t>
            </a:r>
            <a:r>
              <a:rPr lang="zh-CN" altLang="en-US"/>
              <a:t>断言库</a:t>
            </a:r>
            <a:endParaRPr lang="zh-CN" altLang="en-US"/>
          </a:p>
          <a:p>
            <a:pPr lvl="1"/>
            <a:r>
              <a:rPr lang="zh-CN" altLang="en-US"/>
              <a:t>import static org.junit.jupiter.api.Assertions.*;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JUnit 5</a:t>
            </a:r>
            <a:r>
              <a:rPr lang="zh-CN" altLang="en-US"/>
              <a:t>：新的断言 </a:t>
            </a:r>
            <a:r>
              <a:rPr lang="en-US" altLang="zh-CN"/>
              <a:t>- 1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466725" y="1391920"/>
            <a:ext cx="5165725" cy="5905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生产模式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4"/>
          </p:nvPr>
        </p:nvSpPr>
        <p:spPr>
          <a:xfrm>
            <a:off x="6188075" y="1391920"/>
            <a:ext cx="5165725" cy="59055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整合测试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单元测试示例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44905" y="2254885"/>
            <a:ext cx="3096000" cy="43200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</a:rPr>
              <a:t>应用程序</a:t>
            </a:r>
            <a:endParaRPr lang="zh-CN" altLang="en-US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44905" y="3077210"/>
            <a:ext cx="3096000" cy="432000"/>
          </a:xfrm>
          <a:prstGeom prst="roundRect">
            <a:avLst/>
          </a:prstGeom>
          <a:solidFill>
            <a:srgbClr val="FD8008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AuthenticatorImpl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44905" y="4116705"/>
            <a:ext cx="3096000" cy="432000"/>
          </a:xfrm>
          <a:prstGeom prst="roundRect">
            <a:avLst/>
          </a:prstGeom>
          <a:solidFill>
            <a:srgbClr val="FD8008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JpaAccountRepository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711960" y="5526405"/>
            <a:ext cx="1962150" cy="709930"/>
            <a:chOff x="2696" y="8719"/>
            <a:chExt cx="3090" cy="1118"/>
          </a:xfrm>
        </p:grpSpPr>
        <p:sp>
          <p:nvSpPr>
            <p:cNvPr id="9" name="圆柱形 8"/>
            <p:cNvSpPr/>
            <p:nvPr/>
          </p:nvSpPr>
          <p:spPr>
            <a:xfrm>
              <a:off x="2696" y="8719"/>
              <a:ext cx="3090" cy="1118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28" y="9093"/>
              <a:ext cx="164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  <a:latin typeface="Source Han Sans SC Bold" panose="020B0400000000000000" charset="-122"/>
                  <a:ea typeface="Source Han Sans SC Bold" panose="020B0400000000000000" charset="-122"/>
                  <a:cs typeface="Source Han Sans SC Bold" panose="020B0400000000000000" charset="-122"/>
                </a:rPr>
                <a:t>生产</a:t>
              </a:r>
              <a:r>
                <a:rPr lang="en-US" altLang="zh-CN" sz="2000" b="1">
                  <a:solidFill>
                    <a:schemeClr val="tx1"/>
                  </a:solidFill>
                  <a:latin typeface="Source Han Sans SC Bold" panose="020B0400000000000000" charset="-122"/>
                  <a:ea typeface="Source Han Sans SC Bold" panose="020B0400000000000000" charset="-122"/>
                  <a:cs typeface="Source Han Sans SC Bold" panose="020B0400000000000000" charset="-122"/>
                </a:rPr>
                <a:t>DB</a:t>
              </a:r>
              <a:endParaRPr lang="en-US" altLang="zh-CN" sz="20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endParaRPr>
            </a:p>
          </p:txBody>
        </p:sp>
      </p:grp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2693035" y="3497580"/>
            <a:ext cx="0" cy="60769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93035" y="3627120"/>
            <a:ext cx="1412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由</a:t>
            </a:r>
            <a:r>
              <a:rPr lang="en-US" alt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注入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2625" y="4752340"/>
            <a:ext cx="1800000" cy="432000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Spring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</a:rPr>
              <a:t>配置</a:t>
            </a:r>
            <a:endParaRPr lang="zh-CN" altLang="en-US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90520" y="4752340"/>
            <a:ext cx="1800000" cy="432000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JPA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</a:rPr>
              <a:t>配置</a:t>
            </a:r>
            <a:endParaRPr lang="zh-CN" altLang="en-US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859905" y="2254885"/>
            <a:ext cx="3096000" cy="43200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AuthenticatorImplTest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88075" y="3185795"/>
            <a:ext cx="3096000" cy="432000"/>
          </a:xfrm>
          <a:prstGeom prst="roundRect">
            <a:avLst/>
          </a:prstGeom>
          <a:solidFill>
            <a:srgbClr val="FD8008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AuthenticatorImpl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188075" y="4116705"/>
            <a:ext cx="3096000" cy="432000"/>
          </a:xfrm>
          <a:prstGeom prst="roundRect">
            <a:avLst/>
          </a:prstGeom>
          <a:solidFill>
            <a:srgbClr val="FD8008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</a:rPr>
              <a:t>AccountRepositoryStub</a:t>
            </a:r>
            <a:endParaRPr lang="en-US" altLang="zh-CN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55810" y="3185795"/>
            <a:ext cx="1800000" cy="432000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Source Han Sans SC Regular" panose="020B0400000000000000" charset="-122"/>
                <a:ea typeface="Source Han Sans SC Regular" panose="020B0400000000000000" charset="-122"/>
              </a:rPr>
              <a:t>JUnit</a:t>
            </a:r>
            <a:endParaRPr lang="en-US" sz="20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32" name="直接箭头连接符 31"/>
          <p:cNvCxnSpPr>
            <a:stCxn id="28" idx="2"/>
            <a:endCxn id="29" idx="0"/>
          </p:cNvCxnSpPr>
          <p:nvPr/>
        </p:nvCxnSpPr>
        <p:spPr>
          <a:xfrm flipH="1">
            <a:off x="7736205" y="2686685"/>
            <a:ext cx="671830" cy="49911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2"/>
            <a:endCxn id="31" idx="0"/>
          </p:cNvCxnSpPr>
          <p:nvPr/>
        </p:nvCxnSpPr>
        <p:spPr>
          <a:xfrm>
            <a:off x="8408035" y="2686685"/>
            <a:ext cx="2148205" cy="49911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9" idx="2"/>
            <a:endCxn id="30" idx="0"/>
          </p:cNvCxnSpPr>
          <p:nvPr/>
        </p:nvCxnSpPr>
        <p:spPr>
          <a:xfrm>
            <a:off x="7736205" y="3617595"/>
            <a:ext cx="0" cy="49911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035165" y="46405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600" i="1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“虚假”实现</a:t>
            </a:r>
            <a:endParaRPr lang="zh-CN" sz="1600" i="1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125970" y="5426075"/>
            <a:ext cx="2889250" cy="72009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815" y="5501640"/>
            <a:ext cx="608178" cy="5791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985760" y="5586730"/>
            <a:ext cx="1765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没有数据库</a:t>
            </a:r>
            <a:endParaRPr lang="zh-CN" altLang="en-US" sz="2000" b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被测试的单元示例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0000" y="1367155"/>
            <a:ext cx="10440000" cy="396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public  </a:t>
            </a:r>
            <a:r>
              <a:rPr lang="en-US" altLang="zh-CN" b="1">
                <a:solidFill>
                  <a:srgbClr val="800002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class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AuthenticatorImpl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implements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Authenticator  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{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private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AccountRepository  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AuthenticatorImpl(AccountRepository  accountRepository)  {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        </a:t>
            </a:r>
            <a:r>
              <a:rPr lang="en-US" altLang="zh-CN">
                <a:solidFill>
                  <a:srgbClr val="850A09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this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.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=  accountRepository;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       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 boolean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authenticate(String  username,  String  password)  {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        Account  account  =  </a:t>
            </a:r>
            <a:r>
              <a:rPr lang="en-US" altLang="zh-CN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accountRepository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.getAccount(username);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       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 </a:t>
            </a:r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account.getPassword().equals(password);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        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</a:rPr>
              <a:t>}</a:t>
            </a:r>
            <a:endParaRPr lang="en-US" altLang="zh-CN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751570" y="2920365"/>
            <a:ext cx="1620000" cy="432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外部依赖项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9" name="直接箭头连接符 8"/>
          <p:cNvCxnSpPr>
            <a:stCxn id="5" idx="1"/>
          </p:cNvCxnSpPr>
          <p:nvPr/>
        </p:nvCxnSpPr>
        <p:spPr>
          <a:xfrm flipH="1" flipV="1">
            <a:off x="7244080" y="2853690"/>
            <a:ext cx="1507490" cy="28257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6753860" y="4490720"/>
            <a:ext cx="2700000" cy="648000"/>
          </a:xfrm>
          <a:prstGeom prst="roundRect">
            <a:avLst>
              <a:gd name="adj" fmla="val 1186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单元业务逻辑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-- 2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条分支：成功或失败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cxnSp>
        <p:nvCxnSpPr>
          <p:cNvPr id="6" name="直接箭头连接符 5"/>
          <p:cNvCxnSpPr>
            <a:stCxn id="4" idx="1"/>
          </p:cNvCxnSpPr>
          <p:nvPr/>
        </p:nvCxnSpPr>
        <p:spPr>
          <a:xfrm flipH="1" flipV="1">
            <a:off x="5246370" y="4531995"/>
            <a:ext cx="1507490" cy="28257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8994140" y="1257935"/>
            <a:ext cx="2412000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思源黑体" panose="020B0400000000000000" charset="-122"/>
              </a:rPr>
              <a:t>注意：</a:t>
            </a:r>
            <a:r>
              <a:rPr lang="zh-CN" altLang="en-US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为了简洁，忽略了验证失败的分支</a:t>
            </a:r>
            <a:endParaRPr lang="zh-CN" altLang="en-US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COMMONDATA" val="eyJoZGlkIjoiYmNiMTZiNDliMzkyYzY3MGEyOTZjYjVkYzMyODA5NjAifQ=="/>
  <p:tag name="KSO_WPP_MARK_KEY" val="724cb52c-6356-4e35-ac1d-d8d9b3ccd0d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10153</Words>
  <Application>WPS 演示</Application>
  <PresentationFormat>宽屏</PresentationFormat>
  <Paragraphs>666</Paragraphs>
  <Slides>44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7" baseType="lpstr">
      <vt:lpstr>Arial</vt:lpstr>
      <vt:lpstr>宋体</vt:lpstr>
      <vt:lpstr>Wingdings</vt:lpstr>
      <vt:lpstr>Source Han Sans SC Regular</vt:lpstr>
      <vt:lpstr>思源黑体</vt:lpstr>
      <vt:lpstr>黑体</vt:lpstr>
      <vt:lpstr>Wingdings</vt:lpstr>
      <vt:lpstr>Source Han Sans SC Bold</vt:lpstr>
      <vt:lpstr>思源黑体 CN Bold</vt:lpstr>
      <vt:lpstr>思源黑体 CN Normal</vt:lpstr>
      <vt:lpstr>Arial</vt:lpstr>
      <vt:lpstr>Calibri</vt:lpstr>
      <vt:lpstr>Source Han Sans SC</vt:lpstr>
      <vt:lpstr>微软雅黑</vt:lpstr>
      <vt:lpstr>Arial Unicode MS</vt:lpstr>
      <vt:lpstr>Courier New Bold</vt:lpstr>
      <vt:lpstr>Courier New</vt:lpstr>
      <vt:lpstr>Lucida Sans Unicode</vt:lpstr>
      <vt:lpstr>Times New Roman</vt:lpstr>
      <vt:lpstr>Verdana</vt:lpstr>
      <vt:lpstr>Source Han Sans SC Normal</vt:lpstr>
      <vt:lpstr>Courier New</vt:lpstr>
      <vt:lpstr>Office 主题</vt:lpstr>
      <vt:lpstr>测试Spring应用程序</vt:lpstr>
      <vt:lpstr>议程</vt:lpstr>
      <vt:lpstr>使用JUnit 5测试</vt:lpstr>
      <vt:lpstr>单元测试</vt:lpstr>
      <vt:lpstr>集成测试</vt:lpstr>
      <vt:lpstr>JUnit 5： 常用测试方法</vt:lpstr>
      <vt:lpstr>JUnit 5：新的断言 - 1</vt:lpstr>
      <vt:lpstr>单元测试示例</vt:lpstr>
      <vt:lpstr>被测试的单元示例</vt:lpstr>
      <vt:lpstr>使用Mock进行测试的步骤</vt:lpstr>
      <vt:lpstr>示例：使用一个Mock - 1</vt:lpstr>
      <vt:lpstr>示例：使用一个Mock - 2</vt:lpstr>
      <vt:lpstr>同样的示例，使用Mockito</vt:lpstr>
      <vt:lpstr>Mock考虑事项</vt:lpstr>
      <vt:lpstr>集成测试示例</vt:lpstr>
      <vt:lpstr>Spring对测试的支持</vt:lpstr>
      <vt:lpstr>JUnit 5中的@ExtendWith</vt:lpstr>
      <vt:lpstr>使用Spring的测试支持</vt:lpstr>
      <vt:lpstr>@SpringJUnitConfig</vt:lpstr>
      <vt:lpstr>多个测试方法</vt:lpstr>
      <vt:lpstr>脏上下文</vt:lpstr>
      <vt:lpstr>使用Spring进行测试的好处</vt:lpstr>
      <vt:lpstr>PowerPoint 演示文稿</vt:lpstr>
      <vt:lpstr>PowerPoint 演示文稿</vt:lpstr>
      <vt:lpstr>目录 </vt:lpstr>
      <vt:lpstr>什么是Spring Boot测试框架？</vt:lpstr>
      <vt:lpstr>如何开始？添加Spring Boot测试的Starter</vt:lpstr>
      <vt:lpstr>使用spring-boot-starter-test的测试依赖项</vt:lpstr>
      <vt:lpstr>目录 </vt:lpstr>
      <vt:lpstr>使用TestRestTemplate进行集成测试</vt:lpstr>
      <vt:lpstr>使用@SpringBootTest进行集成测试</vt:lpstr>
      <vt:lpstr>使用TestRestTemplate的示例代码</vt:lpstr>
      <vt:lpstr>使用TestRestTemplate的示例代码 -- 测试代码</vt:lpstr>
      <vt:lpstr>对Spring MVC测试的需求</vt:lpstr>
      <vt:lpstr>MVC测试框架概览</vt:lpstr>
      <vt:lpstr>示例：MockMvc 测试</vt:lpstr>
      <vt:lpstr>设置静态导入</vt:lpstr>
      <vt:lpstr>目录 </vt:lpstr>
      <vt:lpstr>什么是“切片”测试？</vt:lpstr>
      <vt:lpstr>使用@WebMvcTest进行Web切片测试</vt:lpstr>
      <vt:lpstr>依赖的 @Mock 与 @MockBean</vt:lpstr>
      <vt:lpstr>使用@WebMvcTest的代码示例</vt:lpstr>
      <vt:lpstr>使用@WebMvcTest的代码示例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chengheng</dc:creator>
  <cp:lastModifiedBy>Administrator</cp:lastModifiedBy>
  <cp:revision>384</cp:revision>
  <dcterms:created xsi:type="dcterms:W3CDTF">2021-07-26T07:22:00Z</dcterms:created>
  <dcterms:modified xsi:type="dcterms:W3CDTF">2022-07-08T03:26:00Z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FFB49204386648CE878D175F8E629B0B</vt:lpwstr>
  </property>
</Properties>
</file>